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3588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DejaVu Sans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DejaVu Sans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0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Прямоугольник 8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" name="Полилиния 85"/>
          <p:cNvSpPr/>
          <p:nvPr/>
        </p:nvSpPr>
        <p:spPr>
          <a:xfrm>
            <a:off x="0" y="0"/>
            <a:ext cx="6858000" cy="9144000"/>
          </a:xfrm>
          <a:custGeom>
            <a:avLst/>
            <a:gdLst/>
            <a:ahLst/>
            <a:cxnLst/>
            <a:rect l="0" t="0" r="r" b="b"/>
            <a:pathLst>
              <a:path w="19052" h="25402">
                <a:moveTo>
                  <a:pt x="4" y="0"/>
                </a:moveTo>
                <a:lnTo>
                  <a:pt x="4" y="0"/>
                </a:lnTo>
                <a:cubicBezTo>
                  <a:pt x="4" y="0"/>
                  <a:pt x="3" y="0"/>
                  <a:pt x="2" y="1"/>
                </a:cubicBezTo>
                <a:lnTo>
                  <a:pt x="1" y="2"/>
                </a:lnTo>
                <a:cubicBezTo>
                  <a:pt x="0" y="3"/>
                  <a:pt x="0" y="4"/>
                  <a:pt x="0" y="4"/>
                </a:cubicBezTo>
                <a:lnTo>
                  <a:pt x="0" y="25396"/>
                </a:lnTo>
                <a:lnTo>
                  <a:pt x="0" y="25397"/>
                </a:lnTo>
                <a:cubicBezTo>
                  <a:pt x="0" y="25397"/>
                  <a:pt x="0" y="25398"/>
                  <a:pt x="1" y="25399"/>
                </a:cubicBezTo>
                <a:lnTo>
                  <a:pt x="2" y="25400"/>
                </a:lnTo>
                <a:cubicBezTo>
                  <a:pt x="3" y="25401"/>
                  <a:pt x="4" y="25401"/>
                  <a:pt x="4" y="25401"/>
                </a:cubicBezTo>
                <a:lnTo>
                  <a:pt x="19046" y="25400"/>
                </a:lnTo>
                <a:lnTo>
                  <a:pt x="19047" y="25401"/>
                </a:lnTo>
                <a:cubicBezTo>
                  <a:pt x="19047" y="25401"/>
                  <a:pt x="19048" y="25401"/>
                  <a:pt x="19049" y="25400"/>
                </a:cubicBezTo>
                <a:lnTo>
                  <a:pt x="19050" y="25399"/>
                </a:lnTo>
                <a:cubicBezTo>
                  <a:pt x="19051" y="25398"/>
                  <a:pt x="19051" y="25397"/>
                  <a:pt x="19051" y="25397"/>
                </a:cubicBezTo>
                <a:lnTo>
                  <a:pt x="19051" y="4"/>
                </a:lnTo>
                <a:lnTo>
                  <a:pt x="19051" y="4"/>
                </a:lnTo>
                <a:lnTo>
                  <a:pt x="19051" y="4"/>
                </a:lnTo>
                <a:cubicBezTo>
                  <a:pt x="19051" y="4"/>
                  <a:pt x="19051" y="3"/>
                  <a:pt x="19050" y="2"/>
                </a:cubicBezTo>
                <a:lnTo>
                  <a:pt x="19049" y="1"/>
                </a:lnTo>
                <a:cubicBezTo>
                  <a:pt x="19048" y="0"/>
                  <a:pt x="19047" y="0"/>
                  <a:pt x="19047" y="0"/>
                </a:cubicBezTo>
                <a:lnTo>
                  <a:pt x="4" y="0"/>
                </a:ln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19937" cy="400367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lvl="0"/>
            <a:r>
              <a:rPr lang="ru-RU" noProof="0"/>
              <a:t> __ ___________ ________ ________ _____</a:t>
            </a: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3613" cy="480695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lvl="0"/>
            <a:r>
              <a:rPr lang="ru-RU" noProof="0"/>
              <a:t>Для правки формата примечаний щёлкните мышью</a:t>
            </a:r>
          </a:p>
        </p:txBody>
      </p:sp>
      <p:sp>
        <p:nvSpPr>
          <p:cNvPr id="89" name="Полилиния 88"/>
          <p:cNvSpPr/>
          <p:nvPr/>
        </p:nvSpPr>
        <p:spPr>
          <a:xfrm>
            <a:off x="0" y="0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" name="Полилиния 89"/>
          <p:cNvSpPr/>
          <p:nvPr/>
        </p:nvSpPr>
        <p:spPr>
          <a:xfrm>
            <a:off x="4278313" y="0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Полилиния 90"/>
          <p:cNvSpPr/>
          <p:nvPr/>
        </p:nvSpPr>
        <p:spPr>
          <a:xfrm>
            <a:off x="0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PlaceHolder 3"/>
          <p:cNvSpPr>
            <a:spLocks noGrp="1"/>
          </p:cNvSpPr>
          <p:nvPr>
            <p:ph type="sldNum" idx="3"/>
          </p:nvPr>
        </p:nvSpPr>
        <p:spPr>
          <a:xfrm>
            <a:off x="4278313" y="10156825"/>
            <a:ext cx="3276600" cy="5302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ru-RU" sz="1400" b="0" strike="noStrike" spc="-1">
                <a:solidFill>
                  <a:srgbClr val="000000"/>
                </a:solidFill>
                <a:latin typeface="Times New Roman"/>
                <a:ea typeface="Segoe UI"/>
                <a:cs typeface="+mn-cs"/>
              </a:defRPr>
            </a:lvl1pPr>
          </a:lstStyle>
          <a:p>
            <a:pPr>
              <a:defRPr/>
            </a:pPr>
            <a:fld id="{E332495C-7738-4259-B46E-7FC40DA15F3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Полилиния 205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6C8140B8-7C5A-45B5-942A-0B94D25EA267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07" name="Полилиния 206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56C57693-31A7-4F59-ABB1-25FCC1CC0F27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9699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 w="9525"/>
        </p:spPr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0" name="Полилиния 209"/>
          <p:cNvSpPr/>
          <p:nvPr/>
        </p:nvSpPr>
        <p:spPr>
          <a:xfrm>
            <a:off x="3884613" y="8685213"/>
            <a:ext cx="2971800" cy="45878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 fontAlgn="auto"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F49B772B-1D29-464D-8786-FFD3B9431C74}" type="slidenum">
              <a:rPr lang="ru-RU" sz="1200" spc="-1">
                <a:solidFill>
                  <a:srgbClr val="000000"/>
                </a:solidFill>
                <a:latin typeface="Calibri"/>
                <a:ea typeface="Microsoft YaHei"/>
              </a:rPr>
              <a:pPr algn="r" fontAlgn="auto"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</a:t>
            </a:fld>
            <a:endParaRPr lang="ru-RU" sz="1200" spc="-1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Полилиния 244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F6BFFF67-5026-4DB3-A87D-4FB86C55C359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11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46" name="Полилиния 245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23C49284-B648-45C2-8812-28AD696E4789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11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49155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noFill/>
          <a:ln w="9525"/>
        </p:spPr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Полилиния 248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F72F681D-DABD-4DBD-BFCA-1D3310AC0A34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12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50" name="Полилиния 249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249FEA1C-1116-483A-A08C-D3B8EA557C6C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12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51203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noFill/>
          <a:ln w="9525"/>
        </p:spPr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Полилиния 252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00480E6A-5C7C-422A-A898-DBB691EAF85E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13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54" name="Полилиния 253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D0004D28-BA8A-4DCF-BA92-9714D32E15C1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13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5325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 w="9525"/>
        </p:spPr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685800" y="4400550"/>
            <a:ext cx="5486400" cy="360045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7" name="Полилиния 256"/>
          <p:cNvSpPr/>
          <p:nvPr/>
        </p:nvSpPr>
        <p:spPr>
          <a:xfrm>
            <a:off x="3884613" y="8685213"/>
            <a:ext cx="2971800" cy="45878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/>
          <a:lstStyle/>
          <a:p>
            <a:pPr algn="r" fontAlgn="auto"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1C54BE2C-5D0A-42EA-B191-97F0DDCD14E8}" type="slidenum">
              <a:rPr lang="ru-RU" sz="1200" spc="-1">
                <a:solidFill>
                  <a:srgbClr val="000000"/>
                </a:solidFill>
                <a:latin typeface="Calibri"/>
                <a:ea typeface="Microsoft YaHei"/>
              </a:rPr>
              <a:pPr algn="r" fontAlgn="auto"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13</a:t>
            </a:fld>
            <a:endParaRPr lang="ru-RU" sz="1200" spc="-1">
              <a:solidFill>
                <a:srgbClr val="FFFFFF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Полилиния 257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9BAA88DA-FF38-4058-B9AA-6662DF194E09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18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59" name="Полилиния 258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0635B4E0-4F9E-4942-A920-E90A74062B9D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18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59395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 w="9525"/>
        </p:spPr>
      </p:sp>
      <p:sp>
        <p:nvSpPr>
          <p:cNvPr id="261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Полилиния 261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F205CBB5-DD43-4857-A619-FD111BF4A1AB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20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63" name="Полилиния 262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32B2308B-9439-4F78-BDF8-6F9C2D4070F4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20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62467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noFill/>
          <a:ln w="9525"/>
        </p:spPr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Полилиния 265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8B9B8743-39F4-4083-B171-B5174E9BEA4D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22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67" name="Полилиния 266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A0BD1E27-5E6D-4007-A63D-0654FB1761AE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22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65539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noFill/>
          <a:ln w="9525"/>
        </p:spPr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Полилиния 269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A677FAA7-1E5A-41F3-8269-3781C3487103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23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67586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3112" cy="4006850"/>
          </a:xfrm>
          <a:noFill/>
          <a:ln w="9525"/>
        </p:spPr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Полилиния 210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F56811F8-E35B-4AE8-A288-EE24DAE8AE8F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2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12" name="Полилиния 211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E614E6FD-F540-4E2B-A5C6-D48027AB5985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2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31747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noFill/>
          <a:ln w="9525"/>
        </p:spPr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олилиния 214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C79C9A88-2458-4E95-978D-D7E74BE5ECF4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3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33794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3112" cy="4006850"/>
          </a:xfrm>
          <a:noFill/>
          <a:ln w="9525"/>
        </p:spPr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Полилиния 217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DB04B22F-72B9-4237-9784-7FE636F3DB0D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4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19" name="Полилиния 218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F840B2EE-E34E-43A8-B506-405B41F9D6DB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4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35843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 w="9525"/>
        </p:spPr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Полилиния 225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D2105473-6B43-401B-AB4D-ED70ED4074DE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6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27" name="Полилиния 226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18059B15-1236-4A89-A2B3-647426BCDFED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6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38915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noFill/>
          <a:ln w="9525"/>
        </p:spPr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Полилиния 229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A847FCD1-DF5C-45E8-8CFC-A769D45683A2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7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40962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3112" cy="4006850"/>
          </a:xfrm>
          <a:noFill/>
          <a:ln w="9525"/>
        </p:spPr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6788" cy="4810125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Полилиния 232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A34CADE0-1AE0-46FA-8D92-9FB76969441C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8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34" name="Полилиния 233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244A4B2C-5889-4DD7-B664-827ABE6064FA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8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43011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 w="9525"/>
        </p:spPr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Полилиния 236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F0D63308-A727-49AB-9DF6-FA4D21885433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9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38" name="Полилиния 237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A94B296F-970B-4695-BFAB-EB1636252CC9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9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45059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 w="9525"/>
        </p:spPr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Полилиния 240"/>
          <p:cNvSpPr/>
          <p:nvPr/>
        </p:nvSpPr>
        <p:spPr>
          <a:xfrm>
            <a:off x="4278313" y="10156825"/>
            <a:ext cx="3278187" cy="5318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D6775F7D-68C4-4C28-825F-43BBA4C8D5F1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10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242" name="Полилиния 241"/>
          <p:cNvSpPr/>
          <p:nvPr/>
        </p:nvSpPr>
        <p:spPr>
          <a:xfrm>
            <a:off x="4278313" y="10156825"/>
            <a:ext cx="3279775" cy="53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/>
          <a:lstStyle/>
          <a:p>
            <a:pPr algn="r" fontAlgn="auto">
              <a:lnSpc>
                <a:spcPct val="93000"/>
              </a:lnSpc>
              <a:spcBef>
                <a:spcPts val="37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fld id="{7BDAAE35-23DB-4103-B142-14C6ECBB8BEE}" type="slidenum">
              <a:rPr lang="ru-RU" sz="1400" spc="-1">
                <a:solidFill>
                  <a:srgbClr val="000000"/>
                </a:solidFill>
                <a:latin typeface="Times New Roman"/>
                <a:ea typeface="Microsoft YaHei"/>
              </a:rPr>
              <a:pPr algn="r" fontAlgn="auto">
                <a:lnSpc>
                  <a:spcPct val="93000"/>
                </a:lnSpc>
                <a:spcBef>
                  <a:spcPts val="37"/>
                </a:spcBef>
                <a:spcAft>
                  <a:spcPts val="37"/>
                </a:spcAft>
                <a:tabLst>
                  <a:tab pos="0" algn="l"/>
                  <a:tab pos="449280" algn="l"/>
                  <a:tab pos="898560" algn="l"/>
                  <a:tab pos="1347840" algn="l"/>
                  <a:tab pos="1797120" algn="l"/>
                  <a:tab pos="2246400" algn="l"/>
                  <a:tab pos="2695680" algn="l"/>
                  <a:tab pos="3144960" algn="l"/>
                  <a:tab pos="3594240" algn="l"/>
                  <a:tab pos="4043520" algn="l"/>
                  <a:tab pos="4492800" algn="l"/>
                  <a:tab pos="4941720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80" algn="l"/>
                  <a:tab pos="8535960" algn="l"/>
                  <a:tab pos="8985240" algn="l"/>
                  <a:tab pos="9434520" algn="l"/>
                  <a:tab pos="9883800" algn="l"/>
                  <a:tab pos="10333080" algn="l"/>
                  <a:tab pos="10782360" algn="l"/>
                </a:tabLst>
                <a:defRPr/>
              </a:pPr>
              <a:t>10</a:t>
            </a:fld>
            <a:endParaRPr lang="ru-RU" sz="1400" spc="-1">
              <a:solidFill>
                <a:srgbClr val="FFFFFF"/>
              </a:solidFill>
            </a:endParaRPr>
          </a:p>
        </p:txBody>
      </p:sp>
      <p:sp>
        <p:nvSpPr>
          <p:cNvPr id="47107" name="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  <a:noFill/>
          <a:ln w="9525"/>
        </p:spPr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5650" y="5078413"/>
            <a:ext cx="6048375" cy="4811712"/>
          </a:xfrm>
          <a:ln/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FD236E-2E83-4CDA-94FC-0B648C36BA2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F2427-0D06-4D02-935E-C3E532AA2EC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4CDC42-377B-4AD6-9743-2A1582C6141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" name="PlaceHolder 8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33C35-609D-4A04-9EDE-0527CA8B5F7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CEE1A-A0DD-4C10-97DB-D1300922B13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/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C0BEF-1643-4671-92B4-D5DA3D5FC88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7CDBF-AC30-42D2-AD87-1484B7F4F67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211DC-35A1-41D1-87E2-E4DCACDF5B32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2FE01-75FE-4872-9B31-FEF2C837018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/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8682B-C86A-4A75-92BF-1B9637FEAA70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F8C0B-A9AD-4B0C-A4EE-C34AF134ADEE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/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0C6FF-FBFC-4723-8564-512E1B7EB53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87143-5256-4362-96F0-36C4EC7AE09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DC807-ADD5-40B2-AD60-05CD49A9915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5DAA24-99C2-4CDF-BB93-AF2ED94E11F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" name="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F89FB-9A2C-4021-8B1B-5B052C465A7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856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7280" y="214272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856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7280" y="4505040"/>
            <a:ext cx="353196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" name="PlaceHolder 8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6168C-2B5B-4951-84E2-721170F2BA3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1096992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4" name="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90B20-3D90-45E8-B7F3-4E596AB52E5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5" name="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F294F-34E5-4DC7-A5D3-A4B68609774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2A40-B6A2-4AA5-8286-59CEBFCB60F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69920" cy="528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/>
          </a:p>
        </p:txBody>
      </p:sp>
      <p:sp>
        <p:nvSpPr>
          <p:cNvPr id="3" name="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83F8-0A15-4481-91D8-5D1C8142E79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EB68D-BA8D-4CFE-B365-B0BAB915919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452268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0880" y="450504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B03CD-4BC3-46A7-8B97-EC1EE0F86C2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69920" cy="113976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0880" y="2142720"/>
            <a:ext cx="535320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4505040"/>
            <a:ext cx="10969920" cy="2157120"/>
          </a:xfrm>
          <a:prstGeom prst="rect">
            <a:avLst/>
          </a:prstGeom>
          <a:noFill/>
          <a:ln w="0">
            <a:noFill/>
          </a:ln>
        </p:spPr>
        <p:txBody>
          <a:bodyPr/>
          <a:lstStyle/>
          <a:p>
            <a:endParaRPr lang="ru-RU"/>
          </a:p>
        </p:txBody>
      </p:sp>
      <p:sp>
        <p:nvSpPr>
          <p:cNvPr id="6" name="PlaceHolder 5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9A489-5275-465D-82B8-F5F17B8B637A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39825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r>
              <a:rPr lang="ru-RU"/>
              <a:t>Для правки текста заглавия щёлкните мышью</a:t>
            </a: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600" y="2143125"/>
            <a:ext cx="10969625" cy="4522788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609600" y="6356350"/>
            <a:ext cx="2843213" cy="3635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Полилиния 2"/>
          <p:cNvSpPr/>
          <p:nvPr/>
        </p:nvSpPr>
        <p:spPr>
          <a:xfrm>
            <a:off x="4165600" y="6356350"/>
            <a:ext cx="3860800" cy="3651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>
          <a:xfrm>
            <a:off x="8737600" y="6356350"/>
            <a:ext cx="2841625" cy="36195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0913B6AF-A8F6-4F61-B36C-59C82B5F70D3}" type="slidenum">
              <a:rPr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467725" y="6516688"/>
            <a:ext cx="3181350" cy="368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en-US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pc="-1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Прямоугольник 41"/>
          <p:cNvSpPr/>
          <p:nvPr/>
        </p:nvSpPr>
        <p:spPr>
          <a:xfrm>
            <a:off x="8467725" y="6516688"/>
            <a:ext cx="3181350" cy="3683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en-US" spc="-1">
                <a:solidFill>
                  <a:srgbClr val="000000"/>
                </a:solidFill>
                <a:latin typeface="Calibri"/>
              </a:rPr>
              <a:t>http://presentation-creation.ru/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69625" cy="1139825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/>
          <a:p>
            <a:r>
              <a:rPr lang="ru-RU"/>
              <a:t>Для правки текста заглавия щёлкните мышью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609600" y="2143125"/>
            <a:ext cx="10969625" cy="4522788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t">
            <a:normAutofit/>
          </a:bodyPr>
          <a:lstStyle/>
          <a:p>
            <a:r>
              <a:rPr lang="ru-RU"/>
              <a:t>Для правки структуры щёлкните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09600" y="6356350"/>
            <a:ext cx="2843213" cy="3635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Полилиния 45"/>
          <p:cNvSpPr/>
          <p:nvPr/>
        </p:nvSpPr>
        <p:spPr>
          <a:xfrm>
            <a:off x="4165600" y="6356350"/>
            <a:ext cx="3860800" cy="3651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" name="PlaceHolder 3"/>
          <p:cNvSpPr>
            <a:spLocks noGrp="1"/>
          </p:cNvSpPr>
          <p:nvPr>
            <p:ph type="sldNum" idx="2"/>
          </p:nvPr>
        </p:nvSpPr>
        <p:spPr>
          <a:xfrm>
            <a:off x="8737600" y="6356350"/>
            <a:ext cx="2841625" cy="361950"/>
          </a:xfrm>
          <a:prstGeom prst="rect">
            <a:avLst/>
          </a:prstGeom>
          <a:noFill/>
          <a:ln w="0">
            <a:noFill/>
          </a:ln>
        </p:spPr>
        <p:txBody>
          <a:bodyPr lIns="90000" tIns="46800" rIns="90000" bIns="46800" anchor="ctr">
            <a:noAutofit/>
          </a:bodyPr>
          <a:lstStyle>
            <a:lvl1pPr algn="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 lang="en-US" sz="1200" b="0" strike="noStrike" spc="-1">
                <a:solidFill>
                  <a:srgbClr val="898989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>
              <a:defRPr/>
            </a:pPr>
            <a:fld id="{18B2B090-50BF-4710-9008-41F1FFE495C5}" type="slidenum">
              <a:rPr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/>
          <a:cs typeface="DejaVu Sans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Рисунок 92"/>
          <p:cNvPicPr/>
          <p:nvPr/>
        </p:nvPicPr>
        <p:blipFill>
          <a:blip r:embed="rId4"/>
          <a:stretch/>
        </p:blipFill>
        <p:spPr>
          <a:xfrm>
            <a:off x="1200150" y="-266700"/>
            <a:ext cx="9288463" cy="2219325"/>
          </a:xfrm>
          <a:prstGeom prst="rect">
            <a:avLst/>
          </a:prstGeom>
          <a:ln w="0">
            <a:noFill/>
          </a:ln>
          <a:effectLst>
            <a:outerShdw rotWithShape="0">
              <a:srgbClr val="000000">
                <a:alpha val="70000"/>
              </a:srgbClr>
            </a:outerShdw>
          </a:effectLst>
        </p:spPr>
      </p:pic>
      <p:sp>
        <p:nvSpPr>
          <p:cNvPr id="94" name="Полилиния 93"/>
          <p:cNvSpPr/>
          <p:nvPr/>
        </p:nvSpPr>
        <p:spPr>
          <a:xfrm>
            <a:off x="1416050" y="1987550"/>
            <a:ext cx="9720263" cy="26860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4400" b="1" spc="-1">
                <a:solidFill>
                  <a:srgbClr val="C00000"/>
                </a:solidFill>
                <a:latin typeface="Calibri"/>
              </a:rPr>
              <a:t>Принципы здорового питания детей и подростков</a:t>
            </a:r>
            <a:endParaRPr lang="ru-RU" sz="4400" spc="-1">
              <a:solidFill>
                <a:srgbClr val="FFFFFF"/>
              </a:solidFill>
            </a:endParaRPr>
          </a:p>
        </p:txBody>
      </p:sp>
      <p:sp>
        <p:nvSpPr>
          <p:cNvPr id="95" name="Полилиния 94"/>
          <p:cNvSpPr/>
          <p:nvPr/>
        </p:nvSpPr>
        <p:spPr>
          <a:xfrm>
            <a:off x="2640013" y="5445125"/>
            <a:ext cx="9144000" cy="10810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 fontAlgn="auto">
              <a:spcBef>
                <a:spcPts val="7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D0D0D"/>
                </a:solidFill>
                <a:latin typeface="Calibri"/>
              </a:rPr>
              <a:t>По материалам, предоставленным специалистом Центра здоровья для детей ГБУЗ ДГБ № 3</a:t>
            </a:r>
            <a:endParaRPr lang="ru-RU" sz="2800" spc="-1">
              <a:solidFill>
                <a:srgbClr val="FFFFFF"/>
              </a:solidFill>
            </a:endParaRPr>
          </a:p>
        </p:txBody>
      </p:sp>
      <p:pic>
        <p:nvPicPr>
          <p:cNvPr id="28677" name="Рисунок 9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6050" y="298450"/>
            <a:ext cx="1511300" cy="110013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олилиния 144"/>
          <p:cNvSpPr/>
          <p:nvPr/>
        </p:nvSpPr>
        <p:spPr>
          <a:xfrm>
            <a:off x="4656138" y="274638"/>
            <a:ext cx="6926262" cy="9731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Bookman Old Style"/>
              </a:rPr>
              <a:t>Обед</a:t>
            </a:r>
            <a:endParaRPr lang="ru-RU" sz="4400" spc="-1">
              <a:solidFill>
                <a:srgbClr val="FFFFFF"/>
              </a:solidFill>
            </a:endParaRPr>
          </a:p>
        </p:txBody>
      </p:sp>
      <p:pic>
        <p:nvPicPr>
          <p:cNvPr id="46083" name="Рисунок 1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10663" y="4127500"/>
            <a:ext cx="2517775" cy="23653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47" name="Полилиния 146"/>
          <p:cNvSpPr/>
          <p:nvPr/>
        </p:nvSpPr>
        <p:spPr>
          <a:xfrm>
            <a:off x="334963" y="2206625"/>
            <a:ext cx="8542337" cy="4983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49360" indent="-411120" fontAlgn="auto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000000"/>
              </a:buClr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Обед включает:</a:t>
            </a: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Горячее первое блюдо – суп (щи, борщ, молочные супы)</a:t>
            </a: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Вторые блюда могут быть из мяса, птицы или рыбы в виде биточков, котлет, суфле, фрикаделек, тефтелей в отварном, тушеном, </a:t>
            </a:r>
            <a:r>
              <a:rPr lang="ru-RU" sz="2200" spc="-1" dirty="0" err="1">
                <a:solidFill>
                  <a:srgbClr val="0D0D0D"/>
                </a:solidFill>
              </a:rPr>
              <a:t>запеченом</a:t>
            </a:r>
            <a:r>
              <a:rPr lang="ru-RU" sz="2200" spc="-1" dirty="0">
                <a:solidFill>
                  <a:srgbClr val="0D0D0D"/>
                </a:solidFill>
              </a:rPr>
              <a:t>, паровом виде с овощами, картофелем, крупами, макаронными изделиями</a:t>
            </a: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Рекомендуются сложные гарниры из круп и различных овощей</a:t>
            </a: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2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" charset="2"/>
              <a:buChar char="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На третье – свежие фрукты, соки, ягоды, компот из сухофруктов, кисели, желе, печеные фрукты, отвар шиповника</a:t>
            </a: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fontAlgn="auto">
              <a:spcBef>
                <a:spcPts val="26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2200" spc="-1" dirty="0">
              <a:solidFill>
                <a:srgbClr val="FFFFFF"/>
              </a:solidFill>
            </a:endParaRPr>
          </a:p>
        </p:txBody>
      </p:sp>
      <p:pic>
        <p:nvPicPr>
          <p:cNvPr id="46085" name="Рисунок 1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46086" name="Рисунок 14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026525" y="2147888"/>
            <a:ext cx="2787650" cy="19573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Полилиния 149"/>
          <p:cNvSpPr/>
          <p:nvPr/>
        </p:nvSpPr>
        <p:spPr>
          <a:xfrm>
            <a:off x="5232400" y="274638"/>
            <a:ext cx="63500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Bookman Old Style"/>
              </a:rPr>
              <a:t>Полдник</a:t>
            </a:r>
            <a:endParaRPr lang="ru-RU" sz="4400" spc="-1">
              <a:solidFill>
                <a:srgbClr val="FFFFFF"/>
              </a:solidFill>
            </a:endParaRPr>
          </a:p>
        </p:txBody>
      </p:sp>
      <p:pic>
        <p:nvPicPr>
          <p:cNvPr id="48131" name="Рисунок 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525" y="1652588"/>
            <a:ext cx="5570538" cy="463073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52" name="Полилиния 151"/>
          <p:cNvSpPr/>
          <p:nvPr/>
        </p:nvSpPr>
        <p:spPr>
          <a:xfrm>
            <a:off x="384175" y="2420938"/>
            <a:ext cx="7248525" cy="40973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49360" indent="-411120" fontAlgn="auto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400" b="1" spc="-1" dirty="0">
                <a:solidFill>
                  <a:srgbClr val="0D0D0D"/>
                </a:solidFill>
                <a:latin typeface="+mj-lt"/>
              </a:rPr>
              <a:t>Полдник может включать кисломолочный продукт (простокваша, кефир, йогурт, творог, творожные изделия, сметана) и булочку. </a:t>
            </a:r>
            <a:endParaRPr lang="ru-RU" sz="2400" b="1" spc="-1" dirty="0">
              <a:solidFill>
                <a:srgbClr val="FFFFFF"/>
              </a:solidFill>
              <a:latin typeface="+mj-lt"/>
            </a:endParaRPr>
          </a:p>
          <a:p>
            <a:pPr marL="549360" indent="-411120" fontAlgn="auto">
              <a:lnSpc>
                <a:spcPct val="150000"/>
              </a:lnSpc>
              <a:spcBef>
                <a:spcPts val="601"/>
              </a:spcBef>
              <a:spcAft>
                <a:spcPts val="0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400" b="1" spc="-1" dirty="0">
                <a:solidFill>
                  <a:srgbClr val="0D0D0D"/>
                </a:solidFill>
                <a:latin typeface="+mj-lt"/>
              </a:rPr>
              <a:t>Также возможны свежие фрукты, ягоды, блины, оладьи, витаминно-минеральный коктейль.</a:t>
            </a:r>
            <a:endParaRPr lang="ru-RU" sz="2400" b="1" spc="-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8133" name="Рисунок 15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07425" y="2060575"/>
            <a:ext cx="2944813" cy="223043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48134" name="Рисунок 15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48135" name="Рисунок 15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82000" y="4578350"/>
            <a:ext cx="3328988" cy="22240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Полилиния 155"/>
          <p:cNvSpPr/>
          <p:nvPr/>
        </p:nvSpPr>
        <p:spPr>
          <a:xfrm>
            <a:off x="4151313" y="347663"/>
            <a:ext cx="4968875" cy="10318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Bookman Old Style"/>
              </a:rPr>
              <a:t>Ужин</a:t>
            </a:r>
            <a:endParaRPr lang="ru-RU" sz="4400" spc="-1">
              <a:solidFill>
                <a:srgbClr val="FFFFFF"/>
              </a:solidFill>
            </a:endParaRPr>
          </a:p>
        </p:txBody>
      </p:sp>
      <p:pic>
        <p:nvPicPr>
          <p:cNvPr id="50179" name="Рисунок 15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382125" y="0"/>
            <a:ext cx="2809875" cy="22494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58" name="Полилиния 157"/>
          <p:cNvSpPr/>
          <p:nvPr/>
        </p:nvSpPr>
        <p:spPr>
          <a:xfrm>
            <a:off x="354013" y="1970088"/>
            <a:ext cx="6727825" cy="44259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49360" indent="-411120" fontAlgn="auto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D0D0D"/>
                </a:solidFill>
                <a:latin typeface="Gill Sans MT"/>
              </a:rPr>
              <a:t>На ужин предпочтительно есть овощно-крупяные блюда, запеканки, сырники, вареники</a:t>
            </a:r>
            <a:endParaRPr lang="ru-RU" sz="2800" spc="-1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D0D0D"/>
                </a:solidFill>
                <a:latin typeface="Gill Sans MT"/>
              </a:rPr>
              <a:t>Ужинать нужно не позднее, чем за 1,5 - 2 часа до сна.</a:t>
            </a:r>
            <a:endParaRPr lang="ru-RU" sz="2800" spc="-1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2800" spc="-1">
              <a:solidFill>
                <a:srgbClr val="FFFFFF"/>
              </a:solidFill>
            </a:endParaRPr>
          </a:p>
        </p:txBody>
      </p:sp>
      <p:pic>
        <p:nvPicPr>
          <p:cNvPr id="50181" name="Рисунок 15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02500" y="2114550"/>
            <a:ext cx="2878138" cy="21224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0182" name="Рисунок 15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0183" name="Рисунок 16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47100" y="4102100"/>
            <a:ext cx="3273425" cy="26955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Рисунок 1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3825" y="4651375"/>
            <a:ext cx="2792413" cy="22002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63" name="Полилиния 162"/>
          <p:cNvSpPr/>
          <p:nvPr/>
        </p:nvSpPr>
        <p:spPr>
          <a:xfrm>
            <a:off x="192088" y="1989138"/>
            <a:ext cx="6429375" cy="52863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49360" indent="-411120" fontAlgn="auto">
              <a:lnSpc>
                <a:spcPct val="20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400" spc="-1">
                <a:solidFill>
                  <a:srgbClr val="0D0D0D"/>
                </a:solidFill>
                <a:latin typeface="Gill Sans MT"/>
              </a:rPr>
              <a:t>Сладкие блюда или сахаристые кондитерские изделия включаются в рацион учащихся в качестве десерта (“на сладкое”) только в один из приемов пищи за день, как правило, в полдник, не чаще 3-4 раз в неделю</a:t>
            </a:r>
            <a:r>
              <a:rPr lang="ru-RU" sz="2800" spc="-1">
                <a:solidFill>
                  <a:srgbClr val="FFFFFF"/>
                </a:solidFill>
                <a:latin typeface="Gill Sans MT"/>
              </a:rPr>
              <a:t>. </a:t>
            </a:r>
            <a:endParaRPr lang="ru-RU" sz="2800" spc="-1">
              <a:solidFill>
                <a:srgbClr val="FFFFFF"/>
              </a:solidFill>
            </a:endParaRPr>
          </a:p>
        </p:txBody>
      </p:sp>
      <p:sp>
        <p:nvSpPr>
          <p:cNvPr id="164" name="Полилиния 163"/>
          <p:cNvSpPr/>
          <p:nvPr/>
        </p:nvSpPr>
        <p:spPr>
          <a:xfrm>
            <a:off x="5591175" y="274638"/>
            <a:ext cx="5991225" cy="9731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Bookman Old Style"/>
              </a:rPr>
              <a:t>Десерты</a:t>
            </a:r>
            <a:endParaRPr lang="ru-RU" sz="4400" spc="-1">
              <a:solidFill>
                <a:srgbClr val="FFFFFF"/>
              </a:solidFill>
            </a:endParaRPr>
          </a:p>
        </p:txBody>
      </p:sp>
      <p:pic>
        <p:nvPicPr>
          <p:cNvPr id="52229" name="Рисунок 1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589963" y="4700588"/>
            <a:ext cx="3254375" cy="21510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2230" name="Рисунок 16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64563" y="2249488"/>
            <a:ext cx="3213100" cy="21336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2231" name="Рисунок 16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550" y="274638"/>
            <a:ext cx="1728788" cy="12588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Полилиния 167"/>
          <p:cNvSpPr/>
          <p:nvPr/>
        </p:nvSpPr>
        <p:spPr>
          <a:xfrm>
            <a:off x="3360738" y="274638"/>
            <a:ext cx="8220075" cy="11414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b="1" spc="-1">
                <a:solidFill>
                  <a:srgbClr val="C00000"/>
                </a:solidFill>
                <a:latin typeface="Times New Roman"/>
              </a:rPr>
              <a:t>«Вредные» продукты питания</a:t>
            </a:r>
            <a:endParaRPr lang="ru-RU" sz="4400" spc="-1">
              <a:solidFill>
                <a:srgbClr val="FFFFFF"/>
              </a:solidFill>
            </a:endParaRPr>
          </a:p>
        </p:txBody>
      </p:sp>
      <p:sp>
        <p:nvSpPr>
          <p:cNvPr id="169" name="Полилиния 168"/>
          <p:cNvSpPr/>
          <p:nvPr/>
        </p:nvSpPr>
        <p:spPr>
          <a:xfrm>
            <a:off x="635000" y="2133600"/>
            <a:ext cx="10094913" cy="45243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Покупные соусы (кетчупы, майонезы и т.п.).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Рафинированный сахар, сливочное масло, кофе, какао.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Солености, копчености, жаренное, консерванты.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Продукты быстрого приготовления.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Фаст-фуд.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Мясная готовая продукция (колбасы, сосиски и пр.).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Продукты из белой муки.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Газированные напитки, алкоголь. 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Картофельные чипсы и сухарики.</a:t>
            </a:r>
            <a:endParaRPr lang="ru-RU" sz="2800" spc="-1">
              <a:solidFill>
                <a:srgbClr val="FFFFFF"/>
              </a:solidFill>
            </a:endParaRPr>
          </a:p>
          <a:p>
            <a:pPr marL="343080" indent="-343080" fontAlgn="auto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2800" spc="-1">
              <a:solidFill>
                <a:srgbClr val="FFFFFF"/>
              </a:solidFill>
            </a:endParaRPr>
          </a:p>
        </p:txBody>
      </p:sp>
      <p:pic>
        <p:nvPicPr>
          <p:cNvPr id="54276" name="Рисунок 16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3525" y="80963"/>
            <a:ext cx="1854200" cy="13493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Полилиния 170"/>
          <p:cNvSpPr/>
          <p:nvPr/>
        </p:nvSpPr>
        <p:spPr>
          <a:xfrm>
            <a:off x="2928938" y="274638"/>
            <a:ext cx="8651875" cy="11414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600" b="1" spc="-1">
                <a:solidFill>
                  <a:srgbClr val="0D0D0D"/>
                </a:solidFill>
                <a:latin typeface="Times New Roman"/>
              </a:rPr>
              <a:t>К чему приводит нарушение основных </a:t>
            </a:r>
            <a:r>
              <a:rPr/>
              <a:t/>
            </a:r>
            <a:br>
              <a:rPr/>
            </a:br>
            <a:r>
              <a:rPr lang="ru-RU" sz="3600" b="1" spc="-1">
                <a:solidFill>
                  <a:srgbClr val="0D0D0D"/>
                </a:solidFill>
                <a:latin typeface="Times New Roman"/>
              </a:rPr>
              <a:t>правил питания?</a:t>
            </a:r>
            <a:endParaRPr lang="ru-RU" sz="3600" spc="-1">
              <a:solidFill>
                <a:srgbClr val="FFFFFF"/>
              </a:solidFill>
            </a:endParaRPr>
          </a:p>
        </p:txBody>
      </p:sp>
      <p:sp>
        <p:nvSpPr>
          <p:cNvPr id="172" name="Полилиния 171"/>
          <p:cNvSpPr/>
          <p:nvPr/>
        </p:nvSpPr>
        <p:spPr>
          <a:xfrm>
            <a:off x="609600" y="2143125"/>
            <a:ext cx="10971213" cy="45243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3080" algn="ctr" fontAlgn="auto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b="1" spc="-1">
                <a:solidFill>
                  <a:srgbClr val="000000"/>
                </a:solidFill>
                <a:latin typeface="Times New Roman"/>
              </a:rPr>
              <a:t>Энергетический дисбаланс</a:t>
            </a:r>
            <a:endParaRPr lang="ru-RU" sz="3200" spc="-1">
              <a:solidFill>
                <a:srgbClr val="FFFFFF"/>
              </a:solidFill>
            </a:endParaRPr>
          </a:p>
          <a:p>
            <a:pPr marL="343080" indent="-343080" fontAlgn="auto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3200" spc="-1">
              <a:solidFill>
                <a:srgbClr val="FFFFFF"/>
              </a:solidFill>
            </a:endParaRPr>
          </a:p>
        </p:txBody>
      </p:sp>
      <p:pic>
        <p:nvPicPr>
          <p:cNvPr id="55300" name="Рисунок 1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050" y="2924175"/>
            <a:ext cx="10120313" cy="325913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55301" name="Рисунок 1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олилиния 174"/>
          <p:cNvSpPr/>
          <p:nvPr/>
        </p:nvSpPr>
        <p:spPr>
          <a:xfrm>
            <a:off x="2352675" y="260350"/>
            <a:ext cx="9577388" cy="11414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600" b="1" spc="-1">
                <a:solidFill>
                  <a:srgbClr val="0D0D0D"/>
                </a:solidFill>
                <a:latin typeface="Times New Roman"/>
              </a:rPr>
              <a:t>Неинфекционные заболевания школьников, зависящие от неправильного питания</a:t>
            </a:r>
            <a:endParaRPr lang="ru-RU" sz="3600" spc="-1">
              <a:solidFill>
                <a:srgbClr val="FFFFFF"/>
              </a:solidFill>
            </a:endParaRPr>
          </a:p>
        </p:txBody>
      </p:sp>
      <p:sp>
        <p:nvSpPr>
          <p:cNvPr id="176" name="Полилиния 175"/>
          <p:cNvSpPr/>
          <p:nvPr/>
        </p:nvSpPr>
        <p:spPr>
          <a:xfrm>
            <a:off x="609600" y="2143125"/>
            <a:ext cx="10971213" cy="45243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>
                <a:solidFill>
                  <a:srgbClr val="000000"/>
                </a:solidFill>
                <a:latin typeface="Times New Roman"/>
              </a:rPr>
              <a:t>Хронические болезни желудочно-кишечного тракта (гастриты, дуодениты и гастродуодениты, язвенная болезнь желудка и 12-перстной кишки)</a:t>
            </a:r>
            <a:endParaRPr lang="ru-RU" sz="32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>
                <a:solidFill>
                  <a:srgbClr val="000000"/>
                </a:solidFill>
                <a:latin typeface="Times New Roman"/>
              </a:rPr>
              <a:t>Избыточное питание и ожирение</a:t>
            </a:r>
            <a:endParaRPr lang="ru-RU" sz="32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>
                <a:solidFill>
                  <a:srgbClr val="000000"/>
                </a:solidFill>
                <a:latin typeface="Times New Roman"/>
              </a:rPr>
              <a:t>Остеопороз, остеопения</a:t>
            </a:r>
            <a:endParaRPr lang="ru-RU" sz="32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>
                <a:solidFill>
                  <a:srgbClr val="000000"/>
                </a:solidFill>
                <a:latin typeface="Times New Roman"/>
              </a:rPr>
              <a:t>Сахарный диабет</a:t>
            </a:r>
            <a:endParaRPr lang="ru-RU" sz="3200" spc="-1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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>
                <a:solidFill>
                  <a:srgbClr val="000000"/>
                </a:solidFill>
                <a:latin typeface="Times New Roman"/>
              </a:rPr>
              <a:t>Пищевая аллергия и др.</a:t>
            </a:r>
            <a:endParaRPr lang="ru-RU" sz="3200" spc="-1">
              <a:solidFill>
                <a:srgbClr val="FFFFFF"/>
              </a:solidFill>
            </a:endParaRPr>
          </a:p>
        </p:txBody>
      </p:sp>
      <p:pic>
        <p:nvPicPr>
          <p:cNvPr id="56324" name="Рисунок 1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Полилиния 177"/>
          <p:cNvSpPr/>
          <p:nvPr/>
        </p:nvSpPr>
        <p:spPr>
          <a:xfrm>
            <a:off x="609600" y="274638"/>
            <a:ext cx="10971213" cy="11414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7347" name="Рисунок 1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988" y="0"/>
            <a:ext cx="11449050" cy="6858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олилиния 179"/>
          <p:cNvSpPr/>
          <p:nvPr/>
        </p:nvSpPr>
        <p:spPr>
          <a:xfrm>
            <a:off x="2640013" y="188913"/>
            <a:ext cx="9244012" cy="7207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>
                <a:solidFill>
                  <a:srgbClr val="000000"/>
                </a:solidFill>
                <a:latin typeface="Bookman Old Style"/>
              </a:rPr>
              <a:t>Типовые режимы питания школьников</a:t>
            </a:r>
            <a:endParaRPr lang="ru-RU" sz="3200" spc="-1">
              <a:solidFill>
                <a:srgbClr val="FFFFFF"/>
              </a:solidFill>
            </a:endParaRPr>
          </a:p>
        </p:txBody>
      </p:sp>
      <p:sp>
        <p:nvSpPr>
          <p:cNvPr id="181" name="Полилиния 180"/>
          <p:cNvSpPr/>
          <p:nvPr/>
        </p:nvSpPr>
        <p:spPr>
          <a:xfrm>
            <a:off x="609600" y="1600200"/>
            <a:ext cx="10972800" cy="47085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pc="-1">
              <a:solidFill>
                <a:srgbClr val="FFFFFF"/>
              </a:solidFill>
            </a:endParaRPr>
          </a:p>
          <a:p>
            <a:pPr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pc="-1">
              <a:solidFill>
                <a:srgbClr val="FFFFFF"/>
              </a:solidFill>
            </a:endParaRPr>
          </a:p>
          <a:p>
            <a:pPr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pc="-1">
              <a:solidFill>
                <a:srgbClr val="FFFFFF"/>
              </a:solidFill>
            </a:endParaRPr>
          </a:p>
          <a:p>
            <a:pPr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pc="-1">
              <a:solidFill>
                <a:srgbClr val="FFFFFF"/>
              </a:solidFill>
            </a:endParaRPr>
          </a:p>
          <a:p>
            <a:pPr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pc="-1">
              <a:solidFill>
                <a:srgbClr val="FFFFFF"/>
              </a:solidFill>
            </a:endParaRPr>
          </a:p>
          <a:p>
            <a:pPr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pc="-1">
              <a:solidFill>
                <a:srgbClr val="FFFFFF"/>
              </a:solidFill>
            </a:endParaRPr>
          </a:p>
          <a:p>
            <a:pPr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pc="-1">
              <a:solidFill>
                <a:srgbClr val="FFFFFF"/>
              </a:solidFill>
            </a:endParaRPr>
          </a:p>
        </p:txBody>
      </p:sp>
      <p:graphicFrame>
        <p:nvGraphicFramePr>
          <p:cNvPr id="182" name="Таблица 181"/>
          <p:cNvGraphicFramePr/>
          <p:nvPr/>
        </p:nvGraphicFramePr>
        <p:xfrm>
          <a:off x="334963" y="1312863"/>
          <a:ext cx="11550650" cy="5659437"/>
        </p:xfrm>
        <a:graphic>
          <a:graphicData uri="http://schemas.openxmlformats.org/drawingml/2006/table">
            <a:tbl>
              <a:tblPr/>
              <a:tblGrid>
                <a:gridCol w="1889280"/>
                <a:gridCol w="3340800"/>
                <a:gridCol w="6320520"/>
              </a:tblGrid>
              <a:tr h="9507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Смена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Часы приема пищи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FFFFFF"/>
                          </a:solidFill>
                          <a:latin typeface="Gill Sans MT"/>
                        </a:rPr>
                        <a:t>Вид и место питания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4F81BD"/>
                    </a:solidFill>
                  </a:tcPr>
                </a:tc>
              </a:tr>
              <a:tr h="224856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Первая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7.30-8.00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11.00-12.00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14.00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19.00-19.30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buClr>
                          <a:srgbClr val="FFFFFF"/>
                        </a:buClr>
                        <a:buFont typeface="Arial"/>
                        <a:buChar char="•"/>
                        <a:tabLst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Завтрак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Горячий завтрак в школе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Обед дома или (для групп продленного дня)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457200" indent="-457200"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D0D8E7"/>
                    </a:solidFill>
                  </a:tcPr>
                </a:tc>
              </a:tr>
              <a:tr h="2459880"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Вторая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8.00-8.30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12.30-13.00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16.00-16.30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91000"/>
                        </a:lnSpc>
                        <a:spcBef>
                          <a:spcPts val="37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19.30-20.00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  <a:tc>
                  <a:txBody>
                    <a:bodyPr/>
                    <a:lstStyle/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Завтрак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 • Обед дома (перед уходом в школу)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Горячее питание в школе 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marL="136440">
                        <a:lnSpc>
                          <a:spcPct val="91000"/>
                        </a:lnSpc>
                        <a:spcBef>
                          <a:spcPts val="601"/>
                        </a:spcBef>
                        <a:spcAft>
                          <a:spcPts val="37"/>
                        </a:spcAft>
                        <a:tabLst>
                          <a:tab pos="0" algn="l"/>
                          <a:tab pos="449280" algn="l"/>
                          <a:tab pos="898560" algn="l"/>
                          <a:tab pos="1347840" algn="l"/>
                          <a:tab pos="1797120" algn="l"/>
                          <a:tab pos="2246400" algn="l"/>
                          <a:tab pos="2695680" algn="l"/>
                          <a:tab pos="3144960" algn="l"/>
                          <a:tab pos="3594240" algn="l"/>
                          <a:tab pos="4043520" algn="l"/>
                          <a:tab pos="4492800" algn="l"/>
                          <a:tab pos="4941720" algn="l"/>
                          <a:tab pos="5391000" algn="l"/>
                          <a:tab pos="5840280" algn="l"/>
                          <a:tab pos="6289560" algn="l"/>
                          <a:tab pos="6738840" algn="l"/>
                          <a:tab pos="7188120" algn="l"/>
                          <a:tab pos="7637400" algn="l"/>
                          <a:tab pos="8086680" algn="l"/>
                          <a:tab pos="8535960" algn="l"/>
                          <a:tab pos="8985240" algn="l"/>
                          <a:tab pos="9434520" algn="l"/>
                          <a:tab pos="9883800" algn="l"/>
                          <a:tab pos="10333080" algn="l"/>
                          <a:tab pos="10782360" algn="l"/>
                          <a:tab pos="11231640" algn="l"/>
                        </a:tabLst>
                      </a:pPr>
                      <a:r>
                        <a:rPr lang="ru-RU" sz="2900" b="0" strike="noStrike" spc="-1">
                          <a:solidFill>
                            <a:srgbClr val="E36406"/>
                          </a:solidFill>
                          <a:latin typeface="Gill Sans MT"/>
                        </a:rPr>
                        <a:t>• Ужин дома</a:t>
                      </a:r>
                      <a:endParaRPr lang="ru-RU" sz="2900" b="0" strike="noStrike" spc="-1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0000" marR="90000">
                    <a:lnL w="1440">
                      <a:solidFill>
                        <a:srgbClr val="FFFFFF"/>
                      </a:solidFill>
                    </a:lnL>
                    <a:lnR w="1440">
                      <a:solidFill>
                        <a:srgbClr val="FFFFFF"/>
                      </a:solidFill>
                    </a:lnR>
                    <a:lnT w="1440">
                      <a:solidFill>
                        <a:srgbClr val="FFFFFF"/>
                      </a:solidFill>
                    </a:lnT>
                    <a:lnB w="1440">
                      <a:solidFill>
                        <a:srgbClr val="FFFFFF"/>
                      </a:solidFill>
                    </a:lnB>
                    <a:solidFill>
                      <a:srgbClr val="E9ECF3"/>
                    </a:solidFill>
                  </a:tcPr>
                </a:tc>
              </a:tr>
            </a:tbl>
          </a:graphicData>
        </a:graphic>
      </p:graphicFrame>
      <p:pic>
        <p:nvPicPr>
          <p:cNvPr id="58390" name="Рисунок 18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69863"/>
            <a:ext cx="1838325" cy="13382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Полилиния 183"/>
          <p:cNvSpPr/>
          <p:nvPr/>
        </p:nvSpPr>
        <p:spPr>
          <a:xfrm>
            <a:off x="5737225" y="274638"/>
            <a:ext cx="5843588" cy="11414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b="1" spc="-1">
                <a:solidFill>
                  <a:srgbClr val="C00000"/>
                </a:solidFill>
                <a:latin typeface="Times New Roman"/>
              </a:rPr>
              <a:t>Оценка питания</a:t>
            </a:r>
            <a:endParaRPr lang="ru-RU" sz="4400" spc="-1">
              <a:solidFill>
                <a:srgbClr val="FFFFFF"/>
              </a:solidFill>
            </a:endParaRPr>
          </a:p>
        </p:txBody>
      </p:sp>
      <p:sp>
        <p:nvSpPr>
          <p:cNvPr id="185" name="Полилиния 184"/>
          <p:cNvSpPr/>
          <p:nvPr/>
        </p:nvSpPr>
        <p:spPr>
          <a:xfrm>
            <a:off x="609600" y="2060575"/>
            <a:ext cx="7062788" cy="45243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343080" indent="-343080" algn="ctr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 dirty="0">
                <a:solidFill>
                  <a:srgbClr val="000000"/>
                </a:solidFill>
                <a:latin typeface="Times New Roman"/>
              </a:rPr>
              <a:t>Контроль за соотношением длины и массы тела </a:t>
            </a:r>
            <a:endParaRPr lang="ru-RU" sz="3200" spc="-1" dirty="0">
              <a:solidFill>
                <a:srgbClr val="FFFFFF"/>
              </a:solidFill>
            </a:endParaRPr>
          </a:p>
          <a:p>
            <a:pPr marL="343080" indent="-343080" algn="ctr" fontAlgn="auto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400" u="sng" spc="-1" dirty="0">
                <a:solidFill>
                  <a:srgbClr val="000000"/>
                </a:solidFill>
                <a:latin typeface="Times New Roman"/>
              </a:rPr>
              <a:t>         масса тела в кг	 </a:t>
            </a:r>
            <a:endParaRPr lang="ru-RU" sz="2400" spc="-1" dirty="0">
              <a:solidFill>
                <a:srgbClr val="FFFFFF"/>
              </a:solidFill>
            </a:endParaRPr>
          </a:p>
          <a:p>
            <a:pPr marL="343080" indent="-343080" algn="ctr" fontAlgn="auto">
              <a:lnSpc>
                <a:spcPct val="90000"/>
              </a:lnSpc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400" spc="-1" dirty="0">
                <a:solidFill>
                  <a:srgbClr val="000000"/>
                </a:solidFill>
                <a:latin typeface="Times New Roman"/>
              </a:rPr>
              <a:t>   квадрат роста в метрах </a:t>
            </a:r>
            <a:endParaRPr lang="ru-RU" sz="2400" spc="-1" dirty="0">
              <a:solidFill>
                <a:srgbClr val="FFFFFF"/>
              </a:solidFill>
            </a:endParaRPr>
          </a:p>
          <a:p>
            <a:pPr marL="343080" indent="-343080" algn="ctr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spc="-1" dirty="0">
                <a:solidFill>
                  <a:srgbClr val="000000"/>
                </a:solidFill>
                <a:latin typeface="Times New Roman"/>
              </a:rPr>
              <a:t>«грубая норма» для школьников от 19 до 25,5-26</a:t>
            </a:r>
            <a:endParaRPr lang="ru-RU" sz="3200" spc="-1" dirty="0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3200" b="1" spc="-1" dirty="0">
                <a:solidFill>
                  <a:srgbClr val="0D0D0D"/>
                </a:solidFill>
                <a:latin typeface="Calibri"/>
              </a:rPr>
              <a:t>Важно! Привычки питания закладываются с детства</a:t>
            </a:r>
            <a:endParaRPr lang="ru-RU" sz="3200" spc="-1" dirty="0">
              <a:solidFill>
                <a:srgbClr val="FFFFFF"/>
              </a:solidFill>
            </a:endParaRPr>
          </a:p>
          <a:p>
            <a:pPr marL="343080" indent="-343080" fontAlgn="auto">
              <a:lnSpc>
                <a:spcPct val="90000"/>
              </a:lnSpc>
              <a:spcBef>
                <a:spcPts val="10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3200" spc="-1" dirty="0">
              <a:solidFill>
                <a:srgbClr val="FFFFFF"/>
              </a:solidFill>
            </a:endParaRPr>
          </a:p>
          <a:p>
            <a:pPr marL="343080" indent="-343080" fontAlgn="auto">
              <a:spcBef>
                <a:spcPts val="825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3200" spc="-1" dirty="0">
              <a:solidFill>
                <a:srgbClr val="FFFFFF"/>
              </a:solidFill>
            </a:endParaRPr>
          </a:p>
        </p:txBody>
      </p:sp>
      <p:pic>
        <p:nvPicPr>
          <p:cNvPr id="60420" name="Рисунок 1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0421" name="Рисунок 1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42325" y="4906963"/>
            <a:ext cx="3248025" cy="195103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Полилиния 96"/>
          <p:cNvSpPr/>
          <p:nvPr/>
        </p:nvSpPr>
        <p:spPr>
          <a:xfrm>
            <a:off x="3117850" y="333375"/>
            <a:ext cx="8783638" cy="12398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000" spc="-1">
                <a:solidFill>
                  <a:srgbClr val="000000"/>
                </a:solidFill>
                <a:latin typeface="Bookman Old Style"/>
              </a:rPr>
              <a:t>Здоровье  начинается с правильного питания</a:t>
            </a:r>
            <a:endParaRPr lang="ru-RU" sz="4000" spc="-1">
              <a:solidFill>
                <a:srgbClr val="FFFFFF"/>
              </a:solidFill>
            </a:endParaRPr>
          </a:p>
        </p:txBody>
      </p:sp>
      <p:sp>
        <p:nvSpPr>
          <p:cNvPr id="98" name="Полилиния 97"/>
          <p:cNvSpPr/>
          <p:nvPr/>
        </p:nvSpPr>
        <p:spPr>
          <a:xfrm>
            <a:off x="352425" y="1857375"/>
            <a:ext cx="11577638" cy="4572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49360" indent="-411120" fontAlgn="auto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  <a:defRPr/>
            </a:pPr>
            <a:r>
              <a:rPr lang="ru-RU" sz="2800" spc="-1">
                <a:solidFill>
                  <a:srgbClr val="0D0D0D"/>
                </a:solidFill>
                <a:latin typeface="Gill Sans MT"/>
              </a:rPr>
              <a:t>Здоровое Питание ― это питание, которое обеспечивает рост, нормальное развитие человека, способствующее укреплению и сохранению его здоровья и профилактике заболеваний. </a:t>
            </a:r>
            <a:endParaRPr lang="ru-RU" sz="2800" spc="-1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  <a:defRPr/>
            </a:pPr>
            <a:r>
              <a:rPr lang="ru-RU" sz="2800" spc="-1">
                <a:solidFill>
                  <a:srgbClr val="0D0D0D"/>
                </a:solidFill>
                <a:latin typeface="Gill Sans MT"/>
              </a:rPr>
              <a:t>Питание должно быть разнообразным</a:t>
            </a:r>
            <a:endParaRPr lang="ru-RU" sz="2800" spc="-1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  <a:defRPr/>
            </a:pPr>
            <a:r>
              <a:rPr lang="ru-RU" sz="2800" spc="-1">
                <a:solidFill>
                  <a:srgbClr val="0D0D0D"/>
                </a:solidFill>
                <a:latin typeface="Gill Sans MT"/>
              </a:rPr>
              <a:t>Питание должно быть регулярным</a:t>
            </a:r>
            <a:endParaRPr lang="ru-RU" sz="2800" spc="-1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50000"/>
              </a:lnSpc>
              <a:spcBef>
                <a:spcPts val="26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</a:tabLst>
              <a:defRPr/>
            </a:pPr>
            <a:r>
              <a:rPr lang="ru-RU" sz="2800" spc="-1">
                <a:solidFill>
                  <a:srgbClr val="0D0D0D"/>
                </a:solidFill>
                <a:latin typeface="Gill Sans MT"/>
              </a:rPr>
              <a:t>Питание должно восполнять ежедневные траты энергии</a:t>
            </a:r>
            <a:endParaRPr lang="ru-RU" sz="2800" spc="-1">
              <a:solidFill>
                <a:srgbClr val="FFFFFF"/>
              </a:solidFill>
            </a:endParaRPr>
          </a:p>
        </p:txBody>
      </p:sp>
      <p:pic>
        <p:nvPicPr>
          <p:cNvPr id="30724" name="Рисунок 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олилиния 187"/>
          <p:cNvSpPr/>
          <p:nvPr/>
        </p:nvSpPr>
        <p:spPr>
          <a:xfrm>
            <a:off x="0" y="2349500"/>
            <a:ext cx="7242175" cy="424815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49360" indent="-411120" fontAlgn="auto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000" b="1" spc="-1">
                <a:solidFill>
                  <a:srgbClr val="0D0D0D"/>
                </a:solidFill>
                <a:latin typeface="Gill Sans MT"/>
              </a:rPr>
              <a:t>ВОЗ рекомендует употреблять свежие овощи, фрукты, соки ежедневно в количестве не менее 400 граммов. </a:t>
            </a:r>
            <a:endParaRPr lang="ru-RU" sz="2000" spc="-1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000" b="1" spc="-1">
                <a:solidFill>
                  <a:srgbClr val="0D0D0D"/>
                </a:solidFill>
                <a:latin typeface="Gill Sans MT"/>
              </a:rPr>
              <a:t>Желательно, получать ежедневно два овощных блюда и одно крупяное.   </a:t>
            </a:r>
            <a:endParaRPr lang="ru-RU" sz="2000" spc="-1">
              <a:solidFill>
                <a:srgbClr val="FFFFFF"/>
              </a:solidFill>
            </a:endParaRPr>
          </a:p>
          <a:p>
            <a:pPr marL="549360" indent="-411120" fontAlgn="auto">
              <a:lnSpc>
                <a:spcPct val="120000"/>
              </a:lnSpc>
              <a:spcBef>
                <a:spcPts val="601"/>
              </a:spcBef>
              <a:spcAft>
                <a:spcPts val="37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000" b="1" spc="-1">
                <a:solidFill>
                  <a:srgbClr val="0D0D0D"/>
                </a:solidFill>
                <a:latin typeface="Gill Sans MT"/>
              </a:rPr>
              <a:t>Употребление газированных напитков нежелательно, полезнее несладкие ягодные соки (клюквенный, брусничный, смородиновый, рябиновый, облепиховый, из шиповника), которые стимулируют аппетит, хорошо утоляют жажду, богаты витамином С.</a:t>
            </a:r>
            <a:endParaRPr lang="ru-RU" sz="2000" spc="-1">
              <a:solidFill>
                <a:srgbClr val="FFFFFF"/>
              </a:solidFill>
            </a:endParaRPr>
          </a:p>
        </p:txBody>
      </p:sp>
      <p:pic>
        <p:nvPicPr>
          <p:cNvPr id="61443" name="Рисунок 1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29475" y="1127125"/>
            <a:ext cx="2706688" cy="17748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1444" name="Рисунок 18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72550" y="2378075"/>
            <a:ext cx="3086100" cy="21082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1445" name="Рисунок 1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89925" y="4584700"/>
            <a:ext cx="3286125" cy="22494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1446" name="Рисунок 19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1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5" y="0"/>
            <a:ext cx="11483975" cy="6858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3491" name="Рисунок 19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6525" y="188913"/>
            <a:ext cx="1838325" cy="133826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Полилиния 194"/>
          <p:cNvSpPr/>
          <p:nvPr/>
        </p:nvSpPr>
        <p:spPr>
          <a:xfrm>
            <a:off x="3071813" y="293688"/>
            <a:ext cx="8567737" cy="71278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000" spc="-1">
                <a:solidFill>
                  <a:srgbClr val="000000"/>
                </a:solidFill>
                <a:latin typeface="Bookman Old Style"/>
              </a:rPr>
              <a:t>Собираем ланчбокс в школу</a:t>
            </a:r>
            <a:endParaRPr lang="ru-RU" sz="4000" spc="-1">
              <a:solidFill>
                <a:srgbClr val="FFFFFF"/>
              </a:solidFill>
            </a:endParaRPr>
          </a:p>
        </p:txBody>
      </p:sp>
      <p:sp>
        <p:nvSpPr>
          <p:cNvPr id="196" name="Полилиния 195"/>
          <p:cNvSpPr/>
          <p:nvPr/>
        </p:nvSpPr>
        <p:spPr>
          <a:xfrm>
            <a:off x="174625" y="2060575"/>
            <a:ext cx="6923088" cy="47974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spc="-1">
                <a:solidFill>
                  <a:srgbClr val="000000"/>
                </a:solidFill>
                <a:latin typeface="Calibri"/>
              </a:rPr>
              <a:t>п</a:t>
            </a:r>
            <a:r>
              <a:rPr lang="ru-RU" sz="2200" spc="-1">
                <a:solidFill>
                  <a:srgbClr val="000000"/>
                </a:solidFill>
                <a:latin typeface="Calibri"/>
              </a:rPr>
              <a:t>родукты с небольшим содержанием жира и сахара в мелкоштучной упаковке, которые  можно взять с собой, например: 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200" spc="-1">
                <a:solidFill>
                  <a:srgbClr val="000000"/>
                </a:solidFill>
                <a:latin typeface="Calibri"/>
              </a:rPr>
              <a:t> бутерброд с сыром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200" spc="-1">
                <a:solidFill>
                  <a:srgbClr val="000000"/>
                </a:solidFill>
                <a:latin typeface="Calibri"/>
              </a:rPr>
              <a:t>выпечку без крема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200" spc="-1">
                <a:solidFill>
                  <a:srgbClr val="000000"/>
                </a:solidFill>
                <a:latin typeface="Calibri"/>
              </a:rPr>
              <a:t>йогурт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200" spc="-1">
                <a:solidFill>
                  <a:srgbClr val="000000"/>
                </a:solidFill>
                <a:latin typeface="Calibri"/>
              </a:rPr>
              <a:t>сок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200" spc="-1">
                <a:solidFill>
                  <a:srgbClr val="000000"/>
                </a:solidFill>
                <a:latin typeface="Calibri"/>
              </a:rPr>
              <a:t> фрукты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200" spc="-1">
                <a:solidFill>
                  <a:srgbClr val="000000"/>
                </a:solidFill>
                <a:latin typeface="Calibri"/>
              </a:rPr>
              <a:t> батончики мюсли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3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200" spc="-1">
                <a:solidFill>
                  <a:srgbClr val="000000"/>
                </a:solidFill>
                <a:latin typeface="Calibri"/>
              </a:rPr>
              <a:t>в течение дня необходимо пить воду</a:t>
            </a:r>
            <a:endParaRPr lang="ru-RU" sz="2200" spc="-1">
              <a:solidFill>
                <a:srgbClr val="FFFFFF"/>
              </a:solidFill>
            </a:endParaRPr>
          </a:p>
          <a:p>
            <a:pPr marL="206280" fontAlgn="auto">
              <a:lnSpc>
                <a:spcPct val="180000"/>
              </a:lnSpc>
              <a:spcBef>
                <a:spcPts val="550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endParaRPr lang="ru-RU" sz="2200" spc="-1">
              <a:solidFill>
                <a:srgbClr val="FFFFFF"/>
              </a:solidFill>
            </a:endParaRPr>
          </a:p>
        </p:txBody>
      </p:sp>
      <p:pic>
        <p:nvPicPr>
          <p:cNvPr id="64516" name="Рисунок 1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84388" y="4197350"/>
            <a:ext cx="1273175" cy="9794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4517" name="Рисунок 19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52863" y="4076700"/>
            <a:ext cx="5081587" cy="26400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4518" name="Рисунок 19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85100" y="4383088"/>
            <a:ext cx="3956050" cy="2462212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4519" name="Рисунок 19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13775" y="2114550"/>
            <a:ext cx="2865438" cy="21463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64520" name="Рисунок 20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5375" y="3024188"/>
            <a:ext cx="1268413" cy="345598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02" name="Улыбающееся лицо 201"/>
          <p:cNvSpPr/>
          <p:nvPr/>
        </p:nvSpPr>
        <p:spPr>
          <a:xfrm>
            <a:off x="6330950" y="3557588"/>
            <a:ext cx="954088" cy="935037"/>
          </a:xfrm>
          <a:prstGeom prst="smileyFace">
            <a:avLst>
              <a:gd name="adj" fmla="val 9282"/>
            </a:avLst>
          </a:prstGeom>
          <a:solidFill>
            <a:srgbClr val="F9B639"/>
          </a:solidFill>
          <a:ln w="38160">
            <a:solidFill>
              <a:srgbClr val="FFFFFF"/>
            </a:solidFill>
            <a:miter/>
          </a:ln>
          <a:effectLst>
            <a:outerShdw dist="2016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522" name="Рисунок 20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Полилиния 203"/>
          <p:cNvSpPr/>
          <p:nvPr/>
        </p:nvSpPr>
        <p:spPr>
          <a:xfrm>
            <a:off x="609600" y="274638"/>
            <a:ext cx="10972800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Полилиния 204"/>
          <p:cNvSpPr/>
          <p:nvPr/>
        </p:nvSpPr>
        <p:spPr>
          <a:xfrm>
            <a:off x="1220788" y="1989138"/>
            <a:ext cx="10972800" cy="452596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ctr"/>
          <a:lstStyle/>
          <a:p>
            <a:pPr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7200" spc="-1">
                <a:solidFill>
                  <a:srgbClr val="0D0D0D"/>
                </a:solidFill>
              </a:rPr>
              <a:t>Спасибо за внимание!</a:t>
            </a:r>
            <a:endParaRPr lang="ru-RU" sz="7200" spc="-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олилиния 99"/>
          <p:cNvSpPr/>
          <p:nvPr/>
        </p:nvSpPr>
        <p:spPr>
          <a:xfrm>
            <a:off x="3287713" y="274638"/>
            <a:ext cx="8294687" cy="1143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Calibri"/>
              </a:rPr>
              <a:t>Питьевой режим. Вода.</a:t>
            </a:r>
            <a:endParaRPr lang="ru-RU" sz="4400" spc="-1">
              <a:solidFill>
                <a:srgbClr val="FFFFFF"/>
              </a:solidFill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79425" y="2301875"/>
            <a:ext cx="7704138" cy="41481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spcBef>
                <a:spcPts val="25"/>
              </a:spcBef>
              <a:spcAft>
                <a:spcPts val="25"/>
              </a:spcAft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sz="22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Соблюдение водного баланса является важным условием сохранения здоровья. Вода доставляет в клетки организма витамины, минеральные соли, выводит шлаки. </a:t>
            </a:r>
            <a:endParaRPr lang="ru-RU" sz="2200">
              <a:solidFill>
                <a:srgbClr val="FFFFFF"/>
              </a:solidFill>
            </a:endParaRPr>
          </a:p>
          <a:p>
            <a:pPr>
              <a:spcBef>
                <a:spcPts val="25"/>
              </a:spcBef>
              <a:spcAft>
                <a:spcPts val="25"/>
              </a:spcAft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sz="2200">
                <a:solidFill>
                  <a:srgbClr val="0D0D0D"/>
                </a:solidFill>
                <a:latin typeface="Times New Roman" pitchFamily="18" charset="0"/>
                <a:cs typeface="Times New Roman" pitchFamily="18" charset="0"/>
              </a:rPr>
              <a:t>Без воды не возможна регуляция теплообмена организма с окружающей средой и поддержание температуры тела.</a:t>
            </a:r>
            <a:endParaRPr lang="ru-RU" sz="2200">
              <a:solidFill>
                <a:srgbClr val="FFFFFF"/>
              </a:solidFill>
            </a:endParaRPr>
          </a:p>
          <a:p>
            <a:pPr>
              <a:spcBef>
                <a:spcPts val="25"/>
              </a:spcBef>
              <a:spcAft>
                <a:spcPts val="25"/>
              </a:spcAft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sz="2200">
                <a:solidFill>
                  <a:srgbClr val="000000"/>
                </a:solidFill>
                <a:latin typeface="Times New Roman" pitchFamily="18" charset="0"/>
              </a:rPr>
              <a:t>Вода является составной частью клеток и тканей, на ее долю приходится около 65% массы тела человека. </a:t>
            </a:r>
            <a:endParaRPr lang="ru-RU" sz="2200">
              <a:solidFill>
                <a:srgbClr val="FFFFFF"/>
              </a:solidFill>
            </a:endParaRPr>
          </a:p>
          <a:p>
            <a:pPr>
              <a:spcBef>
                <a:spcPts val="25"/>
              </a:spcBef>
              <a:spcAft>
                <a:spcPts val="25"/>
              </a:spcAft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sz="2200">
                <a:solidFill>
                  <a:srgbClr val="000000"/>
                </a:solidFill>
                <a:latin typeface="Times New Roman" pitchFamily="18" charset="0"/>
              </a:rPr>
              <a:t>Вода необходима и для выведения из организма конечных продуктов обмена.</a:t>
            </a:r>
            <a:endParaRPr lang="ru-RU" sz="2200">
              <a:solidFill>
                <a:srgbClr val="FFFFFF"/>
              </a:solidFill>
            </a:endParaRPr>
          </a:p>
          <a:p>
            <a:pPr>
              <a:spcBef>
                <a:spcPts val="25"/>
              </a:spcBef>
              <a:spcAft>
                <a:spcPts val="25"/>
              </a:spcAft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sz="2200">
                <a:solidFill>
                  <a:srgbClr val="000000"/>
                </a:solidFill>
                <a:latin typeface="Times New Roman" pitchFamily="18" charset="0"/>
              </a:rPr>
              <a:t>Дети теряют в сутки около 1,5–2 л воды. </a:t>
            </a:r>
            <a:endParaRPr lang="ru-RU" sz="2200">
              <a:solidFill>
                <a:srgbClr val="FFFFFF"/>
              </a:solidFill>
            </a:endParaRPr>
          </a:p>
          <a:p>
            <a:pPr>
              <a:spcBef>
                <a:spcPts val="25"/>
              </a:spcBef>
              <a:spcAft>
                <a:spcPts val="25"/>
              </a:spcAft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34513" algn="l"/>
                <a:tab pos="9883775" algn="l"/>
                <a:tab pos="10333038" algn="l"/>
                <a:tab pos="10782300" algn="l"/>
              </a:tabLst>
            </a:pPr>
            <a:r>
              <a:rPr lang="ru-RU" sz="2200">
                <a:solidFill>
                  <a:srgbClr val="000000"/>
                </a:solidFill>
                <a:latin typeface="Times New Roman" pitchFamily="18" charset="0"/>
              </a:rPr>
              <a:t>Дети старше 7-и лет в виде питья и с пищевыми продуктами должны употреблять около 50 мл воды на 1 кг массы тела.</a:t>
            </a:r>
            <a:endParaRPr lang="ru-RU" sz="2200">
              <a:solidFill>
                <a:srgbClr val="FFFFFF"/>
              </a:solidFill>
            </a:endParaRPr>
          </a:p>
        </p:txBody>
      </p:sp>
      <p:pic>
        <p:nvPicPr>
          <p:cNvPr id="32772" name="Рисунок 1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2773" name="Рисунок 1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86738" y="3346450"/>
            <a:ext cx="3700462" cy="34988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олилиния 103"/>
          <p:cNvSpPr/>
          <p:nvPr/>
        </p:nvSpPr>
        <p:spPr>
          <a:xfrm>
            <a:off x="4943475" y="0"/>
            <a:ext cx="6335713" cy="112553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Bookman Old Style"/>
              </a:rPr>
              <a:t>Режим питания</a:t>
            </a:r>
            <a:endParaRPr lang="ru-RU" sz="4400" spc="-1">
              <a:solidFill>
                <a:srgbClr val="FFFFFF"/>
              </a:solidFill>
            </a:endParaRPr>
          </a:p>
        </p:txBody>
      </p:sp>
      <p:sp>
        <p:nvSpPr>
          <p:cNvPr id="105" name="Полилиния 104"/>
          <p:cNvSpPr/>
          <p:nvPr/>
        </p:nvSpPr>
        <p:spPr>
          <a:xfrm>
            <a:off x="623888" y="2133600"/>
            <a:ext cx="10944225" cy="345598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549360" indent="-343080" fontAlgn="auto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b="1" spc="-1" dirty="0">
                <a:solidFill>
                  <a:srgbClr val="000000"/>
                </a:solidFill>
                <a:latin typeface="+mj-lt"/>
              </a:rPr>
              <a:t>Режим питания предусматривает 4-5 приемов пищи в сутки каждые 4 часа.</a:t>
            </a:r>
            <a:endParaRPr lang="ru-RU" sz="2600" b="1" spc="-1" dirty="0">
              <a:solidFill>
                <a:srgbClr val="FFFFFF"/>
              </a:solidFill>
              <a:latin typeface="+mj-lt"/>
            </a:endParaRPr>
          </a:p>
          <a:p>
            <a:pPr marL="549360" indent="-343080" fontAlgn="auto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b="1" i="1" spc="-1" dirty="0">
                <a:solidFill>
                  <a:srgbClr val="000000"/>
                </a:solidFill>
                <a:latin typeface="+mj-lt"/>
              </a:rPr>
              <a:t>Утром организм усиленно расходует энергию, так как в утренние часы дети наиболее активны. В первую половину дня предпочтительны продукты, богатые животным белком, а на ужин — молочно-растительные блюда.</a:t>
            </a:r>
            <a:endParaRPr lang="ru-RU" sz="2600" b="1" i="1" spc="-1" dirty="0">
              <a:solidFill>
                <a:srgbClr val="FFFFFF"/>
              </a:solidFill>
              <a:latin typeface="+mj-lt"/>
            </a:endParaRPr>
          </a:p>
          <a:p>
            <a:pPr marL="549360" indent="-343080" fontAlgn="auto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buClr>
                <a:srgbClr val="000000"/>
              </a:buClr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b="1" spc="-1" dirty="0">
                <a:solidFill>
                  <a:srgbClr val="000000"/>
                </a:solidFill>
                <a:latin typeface="+mj-lt"/>
              </a:rPr>
              <a:t>Есть нужно не торопясь, хорошо пережевывая пищу</a:t>
            </a:r>
            <a:endParaRPr lang="ru-RU" sz="2600" b="1" spc="-1" dirty="0">
              <a:solidFill>
                <a:srgbClr val="FFFFFF"/>
              </a:solidFill>
              <a:latin typeface="+mj-lt"/>
            </a:endParaRPr>
          </a:p>
          <a:p>
            <a:pPr marL="549360" indent="-343080" fontAlgn="auto">
              <a:lnSpc>
                <a:spcPct val="150000"/>
              </a:lnSpc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endParaRPr lang="ru-RU" sz="2600" spc="-1" dirty="0">
              <a:solidFill>
                <a:srgbClr val="FFFFFF"/>
              </a:solidFill>
            </a:endParaRPr>
          </a:p>
        </p:txBody>
      </p:sp>
      <p:pic>
        <p:nvPicPr>
          <p:cNvPr id="34820" name="Рисунок 1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7725" y="2616200"/>
            <a:ext cx="6096000" cy="46450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Распределение калорийности питания детей/подростков в течение суток должно быть следующим: </a:t>
            </a:r>
          </a:p>
          <a:p>
            <a:pPr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2800" b="1" dirty="0">
                <a:solidFill>
                  <a:srgbClr val="000000"/>
                </a:solidFill>
                <a:latin typeface="+mj-lt"/>
                <a:ea typeface="+mn-ea"/>
                <a:cs typeface="+mn-cs"/>
              </a:rPr>
              <a:t>завтрак — 25%, обед — 35-40%, полдник — 10-15%, ужин — 25%.</a:t>
            </a:r>
            <a:endParaRPr lang="ru-RU" dirty="0">
              <a:solidFill>
                <a:srgbClr val="FFFFFF"/>
              </a:solidFill>
              <a:latin typeface="+mj-lt"/>
              <a:ea typeface="+mn-ea"/>
              <a:cs typeface="+mn-cs"/>
            </a:endParaRPr>
          </a:p>
          <a:p>
            <a:pPr lvl="1" fontAlgn="auto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ru-RU" dirty="0">
              <a:solidFill>
                <a:srgbClr val="FFFFFF"/>
              </a:solidFill>
              <a:latin typeface="Microsoft YaHei" panose="020B0503020204020204" pitchFamily="34" charset="-122"/>
              <a:ea typeface="+mn-ea"/>
              <a:cs typeface="+mn-cs"/>
            </a:endParaRPr>
          </a:p>
        </p:txBody>
      </p:sp>
      <p:pic>
        <p:nvPicPr>
          <p:cNvPr id="36866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250" y="2351088"/>
            <a:ext cx="48958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олилиния 110"/>
          <p:cNvSpPr/>
          <p:nvPr/>
        </p:nvSpPr>
        <p:spPr>
          <a:xfrm>
            <a:off x="1127125" y="2636838"/>
            <a:ext cx="10082213" cy="38846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93640" indent="-457200" fontAlgn="auto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Калорийность рациона школьника (количество поступающей энергии с пищей) должно быть</a:t>
            </a:r>
            <a:endParaRPr lang="ru-RU" sz="2800" spc="-1">
              <a:solidFill>
                <a:srgbClr val="FFFFFF"/>
              </a:solidFill>
            </a:endParaRPr>
          </a:p>
          <a:p>
            <a:pPr marL="593640" indent="-457200" fontAlgn="auto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7-10 лет – 2400 ккал/сутки</a:t>
            </a:r>
            <a:endParaRPr lang="ru-RU" sz="2800" spc="-1">
              <a:solidFill>
                <a:srgbClr val="FFFFFF"/>
              </a:solidFill>
            </a:endParaRPr>
          </a:p>
          <a:p>
            <a:pPr marL="593640" indent="-457200" fontAlgn="auto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14-17 лет – 2600-3000 ккал/сутки</a:t>
            </a:r>
            <a:endParaRPr lang="ru-RU" sz="2800" spc="-1">
              <a:solidFill>
                <a:srgbClr val="FFFFFF"/>
              </a:solidFill>
            </a:endParaRPr>
          </a:p>
          <a:p>
            <a:pPr marL="593640" indent="-457200" fontAlgn="auto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При физических нагрузках затраты энергии увеличиваются </a:t>
            </a:r>
            <a:endParaRPr lang="ru-RU" sz="2800" spc="-1">
              <a:solidFill>
                <a:srgbClr val="FFFFFF"/>
              </a:solidFill>
            </a:endParaRPr>
          </a:p>
          <a:p>
            <a:pPr marL="593640" indent="-457200" fontAlgn="auto">
              <a:lnSpc>
                <a:spcPct val="90000"/>
              </a:lnSpc>
              <a:spcBef>
                <a:spcPts val="1037"/>
              </a:spcBef>
              <a:spcAft>
                <a:spcPts val="26"/>
              </a:spcAft>
              <a:buClr>
                <a:srgbClr val="000000"/>
              </a:buClr>
              <a:buFont typeface="Wingdings" charset="2"/>
              <a:buChar char="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Times New Roman"/>
              </a:rPr>
              <a:t>на 300-500 ккал </a:t>
            </a:r>
            <a:endParaRPr lang="ru-RU" sz="2800" spc="-1">
              <a:solidFill>
                <a:srgbClr val="FFFFFF"/>
              </a:solidFill>
            </a:endParaRPr>
          </a:p>
          <a:p>
            <a:pPr marL="593640" indent="-457200" fontAlgn="auto">
              <a:spcBef>
                <a:spcPts val="601"/>
              </a:spcBef>
              <a:spcAft>
                <a:spcPts val="37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2800" spc="-1">
              <a:solidFill>
                <a:srgbClr val="FFFFFF"/>
              </a:solidFill>
            </a:endParaRPr>
          </a:p>
        </p:txBody>
      </p:sp>
      <p:sp>
        <p:nvSpPr>
          <p:cNvPr id="112" name="Полилиния 111"/>
          <p:cNvSpPr/>
          <p:nvPr/>
        </p:nvSpPr>
        <p:spPr>
          <a:xfrm>
            <a:off x="2711450" y="115888"/>
            <a:ext cx="9648825" cy="9731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b="1" spc="-1">
                <a:solidFill>
                  <a:srgbClr val="0D0D0D"/>
                </a:solidFill>
                <a:latin typeface="Times New Roman"/>
              </a:rPr>
              <a:t>Энергетическое равновесие - </a:t>
            </a:r>
            <a:r>
              <a:rPr lang="ru-RU" sz="2400" spc="-1">
                <a:solidFill>
                  <a:srgbClr val="000000"/>
                </a:solidFill>
                <a:latin typeface="Times New Roman"/>
              </a:rPr>
              <a:t>равновесие между энергией, поступающей с пищей, и энергией, расходуемой человеком в процессе жизнедеятельности.</a:t>
            </a:r>
            <a:endParaRPr lang="ru-RU" sz="2400" spc="-1">
              <a:solidFill>
                <a:srgbClr val="FFFFFF"/>
              </a:solidFill>
            </a:endParaRPr>
          </a:p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endParaRPr lang="ru-RU" sz="2400" spc="-1">
              <a:solidFill>
                <a:srgbClr val="FFFFFF"/>
              </a:solidFill>
            </a:endParaRPr>
          </a:p>
        </p:txBody>
      </p:sp>
      <p:pic>
        <p:nvPicPr>
          <p:cNvPr id="37892" name="Рисунок 1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Блок-схема: альтернативный процесс 113"/>
          <p:cNvSpPr/>
          <p:nvPr/>
        </p:nvSpPr>
        <p:spPr>
          <a:xfrm>
            <a:off x="2130425" y="365125"/>
            <a:ext cx="8137525" cy="976313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b="1" spc="-1">
                <a:solidFill>
                  <a:srgbClr val="FFFFFF"/>
                </a:solidFill>
                <a:latin typeface="Calibri"/>
              </a:rPr>
              <a:t>для полноценного питания школьников продукты должны содержать </a:t>
            </a:r>
            <a:endParaRPr lang="ru-RU" sz="2800" spc="-1">
              <a:solidFill>
                <a:srgbClr val="FFFFFF"/>
              </a:solidFill>
            </a:endParaRPr>
          </a:p>
        </p:txBody>
      </p:sp>
      <p:sp>
        <p:nvSpPr>
          <p:cNvPr id="115" name="Блок-схема: альтернативный процесс 114"/>
          <p:cNvSpPr/>
          <p:nvPr/>
        </p:nvSpPr>
        <p:spPr>
          <a:xfrm>
            <a:off x="417513" y="1589088"/>
            <a:ext cx="2844800" cy="1423987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b="1" spc="-1">
                <a:solidFill>
                  <a:srgbClr val="FFFFFF"/>
                </a:solidFill>
                <a:latin typeface="Calibri"/>
              </a:rPr>
              <a:t>Белки</a:t>
            </a:r>
            <a:r>
              <a:rPr lang="ru-RU" sz="2400" spc="-1">
                <a:solidFill>
                  <a:srgbClr val="FFFFFF"/>
                </a:solidFill>
                <a:latin typeface="Calibri"/>
              </a:rPr>
              <a:t> </a:t>
            </a:r>
            <a:endParaRPr lang="ru-RU" sz="2400" spc="-1">
              <a:solidFill>
                <a:srgbClr val="FFFFFF"/>
              </a:solidFill>
            </a:endParaRPr>
          </a:p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Строительные блоки всех живых организмов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16" name="Блок-схема: альтернативный процесс 115"/>
          <p:cNvSpPr/>
          <p:nvPr/>
        </p:nvSpPr>
        <p:spPr>
          <a:xfrm>
            <a:off x="3759200" y="1589088"/>
            <a:ext cx="4392613" cy="196215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b="1" spc="-1">
                <a:solidFill>
                  <a:srgbClr val="FFFFFF"/>
                </a:solidFill>
                <a:latin typeface="Calibri"/>
              </a:rPr>
              <a:t>Жиры</a:t>
            </a:r>
            <a:endParaRPr lang="ru-RU" sz="2800" spc="-1">
              <a:solidFill>
                <a:srgbClr val="FFFFFF"/>
              </a:solidFill>
            </a:endParaRPr>
          </a:p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1600" spc="-1">
                <a:solidFill>
                  <a:srgbClr val="FFFFFF"/>
                </a:solidFill>
                <a:latin typeface="Calibri"/>
              </a:rPr>
              <a:t>дают энергию, стимулируют мозговую деятельность, служат строительным материалом для клеток и тканей, участвуют в усвоении витаминов A, D, E, K, помогают регулировать обмен веществ</a:t>
            </a:r>
            <a:endParaRPr lang="ru-RU" sz="1600" spc="-1">
              <a:solidFill>
                <a:srgbClr val="FFFFFF"/>
              </a:solidFill>
            </a:endParaRPr>
          </a:p>
        </p:txBody>
      </p:sp>
      <p:sp>
        <p:nvSpPr>
          <p:cNvPr id="117" name="Блок-схема: альтернативный процесс 116"/>
          <p:cNvSpPr/>
          <p:nvPr/>
        </p:nvSpPr>
        <p:spPr>
          <a:xfrm>
            <a:off x="8718550" y="1698625"/>
            <a:ext cx="3097213" cy="1531938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2800" b="1" spc="-1">
                <a:solidFill>
                  <a:srgbClr val="FFFFFF"/>
                </a:solidFill>
                <a:latin typeface="Calibri"/>
              </a:rPr>
              <a:t>Углеводы</a:t>
            </a:r>
            <a:endParaRPr lang="ru-RU" sz="2800" spc="-1">
              <a:solidFill>
                <a:srgbClr val="FFFFFF"/>
              </a:solidFill>
            </a:endParaRPr>
          </a:p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Основной источник энергии для мышечных клеток и клеток головного мозга 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18" name="Блок-схема: альтернативный процесс 117"/>
          <p:cNvSpPr/>
          <p:nvPr/>
        </p:nvSpPr>
        <p:spPr>
          <a:xfrm>
            <a:off x="8616950" y="5929313"/>
            <a:ext cx="2879725" cy="84455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Суточная норма потребления 300-400 грамм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19" name="Блок-схема: альтернативный процесс 118"/>
          <p:cNvSpPr/>
          <p:nvPr/>
        </p:nvSpPr>
        <p:spPr>
          <a:xfrm>
            <a:off x="4560888" y="5949950"/>
            <a:ext cx="2879725" cy="877888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Норма потребления 80-90 грамм в сутки 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20" name="Блок-схема: альтернативный процесс 119"/>
          <p:cNvSpPr/>
          <p:nvPr/>
        </p:nvSpPr>
        <p:spPr>
          <a:xfrm>
            <a:off x="334963" y="5813425"/>
            <a:ext cx="2881312" cy="982663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Ежедневная норма потребления белка 75 – 90 грамм белка 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21" name="Блок-схема: альтернативный процесс 120"/>
          <p:cNvSpPr/>
          <p:nvPr/>
        </p:nvSpPr>
        <p:spPr>
          <a:xfrm>
            <a:off x="4113213" y="3697288"/>
            <a:ext cx="2065337" cy="528637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22" name="Блок-схема: альтернативный процесс 121"/>
          <p:cNvSpPr/>
          <p:nvPr/>
        </p:nvSpPr>
        <p:spPr>
          <a:xfrm>
            <a:off x="6540500" y="5170488"/>
            <a:ext cx="1966913" cy="53975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pc="-1">
              <a:solidFill>
                <a:srgbClr val="FFFFFF"/>
              </a:solidFill>
            </a:endParaRPr>
          </a:p>
        </p:txBody>
      </p:sp>
      <p:pic>
        <p:nvPicPr>
          <p:cNvPr id="39947" name="Рисунок 1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3675" y="1841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24" name="Блок-схема: альтернативный процесс 123"/>
          <p:cNvSpPr/>
          <p:nvPr/>
        </p:nvSpPr>
        <p:spPr>
          <a:xfrm>
            <a:off x="160338" y="3197225"/>
            <a:ext cx="1835150" cy="528638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Растительного происхождения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25" name="Блок-схема: альтернативный процесс 124"/>
          <p:cNvSpPr/>
          <p:nvPr/>
        </p:nvSpPr>
        <p:spPr>
          <a:xfrm>
            <a:off x="2144713" y="3636963"/>
            <a:ext cx="1800225" cy="539750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Животного происхождения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26" name="Блок-схема: альтернативный процесс 125"/>
          <p:cNvSpPr/>
          <p:nvPr/>
        </p:nvSpPr>
        <p:spPr>
          <a:xfrm>
            <a:off x="8620125" y="3448050"/>
            <a:ext cx="1344613" cy="528638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быстрые</a:t>
            </a:r>
            <a:endParaRPr lang="ru-RU" spc="-1">
              <a:solidFill>
                <a:srgbClr val="FFFFFF"/>
              </a:solidFill>
            </a:endParaRPr>
          </a:p>
        </p:txBody>
      </p:sp>
      <p:sp>
        <p:nvSpPr>
          <p:cNvPr id="127" name="Блок-схема: альтернативный процесс 126"/>
          <p:cNvSpPr/>
          <p:nvPr/>
        </p:nvSpPr>
        <p:spPr>
          <a:xfrm>
            <a:off x="10434638" y="3475038"/>
            <a:ext cx="1446212" cy="528637"/>
          </a:xfrm>
          <a:prstGeom prst="flowChartAlternateProcess">
            <a:avLst/>
          </a:prstGeom>
          <a:solidFill>
            <a:srgbClr val="B83D68"/>
          </a:solidFill>
          <a:ln w="25560">
            <a:solidFill>
              <a:srgbClr val="862A4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pc="-1">
                <a:solidFill>
                  <a:srgbClr val="FFFFFF"/>
                </a:solidFill>
                <a:latin typeface="Calibri"/>
              </a:rPr>
              <a:t>медленные</a:t>
            </a:r>
            <a:endParaRPr lang="ru-RU" spc="-1">
              <a:solidFill>
                <a:srgbClr val="FFFFFF"/>
              </a:solidFill>
            </a:endParaRPr>
          </a:p>
        </p:txBody>
      </p:sp>
      <p:pic>
        <p:nvPicPr>
          <p:cNvPr id="39952" name="Рисунок 1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713" y="3822700"/>
            <a:ext cx="1335087" cy="17303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9953" name="Рисунок 12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57388" y="4352925"/>
            <a:ext cx="1985962" cy="12001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9954" name="Рисунок 12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4279900"/>
            <a:ext cx="1616075" cy="158432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9955" name="Рисунок 13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29350" y="3736975"/>
            <a:ext cx="2103438" cy="12985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32" name="Прямоугольник 131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957" name="Рисунок 13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66363" y="4254500"/>
            <a:ext cx="1487487" cy="1397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9958" name="Рисунок 13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26500" y="4206875"/>
            <a:ext cx="1176338" cy="14255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Полилиния 134"/>
          <p:cNvSpPr/>
          <p:nvPr/>
        </p:nvSpPr>
        <p:spPr>
          <a:xfrm>
            <a:off x="5016500" y="158750"/>
            <a:ext cx="6262688" cy="104457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Bookman Old Style"/>
              </a:rPr>
              <a:t>Углеводы</a:t>
            </a:r>
            <a:endParaRPr lang="ru-RU" sz="4400" spc="-1">
              <a:solidFill>
                <a:srgbClr val="FFFFFF"/>
              </a:solidFill>
            </a:endParaRPr>
          </a:p>
        </p:txBody>
      </p:sp>
      <p:sp>
        <p:nvSpPr>
          <p:cNvPr id="136" name="Полилиния 135"/>
          <p:cNvSpPr/>
          <p:nvPr/>
        </p:nvSpPr>
        <p:spPr>
          <a:xfrm>
            <a:off x="176213" y="2378075"/>
            <a:ext cx="8340725" cy="44799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549360" indent="-411120" algn="just" fontAlgn="auto"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Большую часть ежедневного количества углеводов желательно съедать в первой половине дня (на завтрак и обед). Углеводы — это энергия, необходимая для выполнения нашим организмом ежедневных задач. </a:t>
            </a: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algn="just" fontAlgn="auto"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Однако не все углеводы одинаково полезны. Медленные углеводы (например, в кашах), дают вам длительное чувство насыщения, так как медленно перевариваются и усваиваются, а вот быстрые (например, в тортах и пирожных), наоборот, очень легко перерабатываются. </a:t>
            </a:r>
            <a:endParaRPr lang="ru-RU" sz="2200" spc="-1" dirty="0">
              <a:solidFill>
                <a:srgbClr val="FFFFFF"/>
              </a:solidFill>
            </a:endParaRPr>
          </a:p>
          <a:p>
            <a:pPr marL="549360" indent="-411120" algn="just" fontAlgn="auto">
              <a:spcBef>
                <a:spcPts val="26"/>
              </a:spcBef>
              <a:spcAft>
                <a:spcPts val="26"/>
              </a:spcAft>
              <a:buClr>
                <a:srgbClr val="F9F9F9"/>
              </a:buClr>
              <a:buSzPct val="65000"/>
              <a:buFont typeface="Wingdings 2" charset="2"/>
              <a:buChar char=""/>
              <a:tabLst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  <a:tab pos="11231640" algn="l"/>
                <a:tab pos="11680920" algn="l"/>
              </a:tabLst>
              <a:defRPr/>
            </a:pPr>
            <a:r>
              <a:rPr lang="ru-RU" sz="2200" spc="-1" dirty="0">
                <a:solidFill>
                  <a:srgbClr val="0D0D0D"/>
                </a:solidFill>
              </a:rPr>
              <a:t>Поэтому отдавайте предпочтение правильному завтраку. Наполнившись энергией с утра, вы сможете продуктивно провести день, не набрав при этом лишних килограммов.</a:t>
            </a:r>
            <a:endParaRPr lang="ru-RU" sz="2200" spc="-1" dirty="0">
              <a:solidFill>
                <a:srgbClr val="FFFFFF"/>
              </a:solidFill>
            </a:endParaRPr>
          </a:p>
        </p:txBody>
      </p:sp>
      <p:pic>
        <p:nvPicPr>
          <p:cNvPr id="41988" name="Рисунок 1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16938" y="2635250"/>
            <a:ext cx="3165475" cy="3241675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41989" name="Рисунок 1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олилиния 138"/>
          <p:cNvSpPr/>
          <p:nvPr/>
        </p:nvSpPr>
        <p:spPr>
          <a:xfrm>
            <a:off x="263525" y="1990725"/>
            <a:ext cx="6523038" cy="488791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marL="549360" indent="-343080" fontAlgn="auto">
              <a:lnSpc>
                <a:spcPct val="90000"/>
              </a:lnSpc>
              <a:spcBef>
                <a:spcPts val="638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800" spc="-1">
                <a:solidFill>
                  <a:srgbClr val="000000"/>
                </a:solidFill>
                <a:latin typeface="Calibri"/>
              </a:rPr>
              <a:t>Завтраки </a:t>
            </a:r>
            <a:r>
              <a:rPr lang="ru-RU" sz="2600" spc="-1">
                <a:solidFill>
                  <a:srgbClr val="000000"/>
                </a:solidFill>
                <a:latin typeface="Calibri"/>
              </a:rPr>
              <a:t>традиционно включают:</a:t>
            </a:r>
            <a:endParaRPr lang="ru-RU" sz="2600" spc="-1">
              <a:solidFill>
                <a:srgbClr val="FFFFFF"/>
              </a:solidFill>
            </a:endParaRPr>
          </a:p>
          <a:p>
            <a:pPr marL="549360" indent="-343080" fontAlgn="auto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spc="-1">
                <a:solidFill>
                  <a:srgbClr val="000000"/>
                </a:solidFill>
                <a:latin typeface="Calibri"/>
              </a:rPr>
              <a:t> каши (овсяную, гречневую, рисовую и.т.д.), можно добавить по желанию фрукты, ягоды, изюм, орехи, сухофрукты, сливочное масло</a:t>
            </a:r>
            <a:endParaRPr lang="ru-RU" sz="2600" spc="-1">
              <a:solidFill>
                <a:srgbClr val="FFFFFF"/>
              </a:solidFill>
            </a:endParaRPr>
          </a:p>
          <a:p>
            <a:pPr marL="549360" indent="-343080" fontAlgn="auto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spc="-1">
                <a:solidFill>
                  <a:srgbClr val="000000"/>
                </a:solidFill>
                <a:latin typeface="Calibri"/>
              </a:rPr>
              <a:t> яичные блюда (вареные яйца, омлеты)</a:t>
            </a:r>
            <a:endParaRPr lang="ru-RU" sz="2600" spc="-1">
              <a:solidFill>
                <a:srgbClr val="FFFFFF"/>
              </a:solidFill>
            </a:endParaRPr>
          </a:p>
          <a:p>
            <a:pPr marL="549360" indent="-343080" fontAlgn="auto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spc="-1">
                <a:solidFill>
                  <a:srgbClr val="000000"/>
                </a:solidFill>
                <a:latin typeface="Calibri"/>
              </a:rPr>
              <a:t>блюда из творога (сырники, запеканки, пудинги, суфле)</a:t>
            </a:r>
            <a:endParaRPr lang="ru-RU" sz="2600" spc="-1">
              <a:solidFill>
                <a:srgbClr val="FFFFFF"/>
              </a:solidFill>
            </a:endParaRPr>
          </a:p>
          <a:p>
            <a:pPr marL="549360" indent="-343080" fontAlgn="auto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spc="-1">
                <a:solidFill>
                  <a:srgbClr val="000000"/>
                </a:solidFill>
                <a:latin typeface="Calibri"/>
              </a:rPr>
              <a:t>бутерброды из цельнозернового хлеба с маслом и сыром</a:t>
            </a:r>
            <a:endParaRPr lang="ru-RU" sz="2600" spc="-1">
              <a:solidFill>
                <a:srgbClr val="FFFFFF"/>
              </a:solidFill>
            </a:endParaRPr>
          </a:p>
          <a:p>
            <a:pPr marL="549360" indent="-343080" fontAlgn="auto">
              <a:lnSpc>
                <a:spcPct val="90000"/>
              </a:lnSpc>
              <a:spcBef>
                <a:spcPts val="550"/>
              </a:spcBef>
              <a:spcAft>
                <a:spcPts val="26"/>
              </a:spcAft>
              <a:buClr>
                <a:srgbClr val="000000"/>
              </a:buClr>
              <a:buFont typeface="Arial"/>
              <a:buChar char="•"/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3080" algn="l"/>
                <a:tab pos="10782360" algn="l"/>
              </a:tabLst>
              <a:defRPr/>
            </a:pPr>
            <a:r>
              <a:rPr lang="ru-RU" sz="2600" spc="-1">
                <a:solidFill>
                  <a:srgbClr val="000000"/>
                </a:solidFill>
                <a:latin typeface="Calibri"/>
              </a:rPr>
              <a:t>горячие напитки (чай, кофейный напиток, какао)</a:t>
            </a:r>
            <a:endParaRPr lang="ru-RU" sz="2600" spc="-1">
              <a:solidFill>
                <a:srgbClr val="FFFFFF"/>
              </a:solidFill>
            </a:endParaRPr>
          </a:p>
        </p:txBody>
      </p:sp>
      <p:pic>
        <p:nvPicPr>
          <p:cNvPr id="44035" name="Рисунок 1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0" y="3956050"/>
            <a:ext cx="4333875" cy="291465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44036" name="Рисунок 14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963" y="285750"/>
            <a:ext cx="1838325" cy="1338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42" name="Полилиния 141"/>
          <p:cNvSpPr/>
          <p:nvPr/>
        </p:nvSpPr>
        <p:spPr>
          <a:xfrm>
            <a:off x="4656138" y="274638"/>
            <a:ext cx="5111750" cy="97313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 algn="ctr" fontAlgn="auto">
              <a:spcBef>
                <a:spcPts val="26"/>
              </a:spcBef>
              <a:spcAft>
                <a:spcPts val="26"/>
              </a:spcAft>
              <a:tabLst>
                <a:tab pos="0" algn="l"/>
                <a:tab pos="449280" algn="l"/>
                <a:tab pos="898560" algn="l"/>
                <a:tab pos="1347840" algn="l"/>
                <a:tab pos="1797120" algn="l"/>
                <a:tab pos="2246400" algn="l"/>
                <a:tab pos="2695680" algn="l"/>
                <a:tab pos="3144960" algn="l"/>
                <a:tab pos="3594240" algn="l"/>
                <a:tab pos="4043520" algn="l"/>
                <a:tab pos="4492800" algn="l"/>
                <a:tab pos="4941720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80" algn="l"/>
                <a:tab pos="8535960" algn="l"/>
                <a:tab pos="8985240" algn="l"/>
                <a:tab pos="9434520" algn="l"/>
                <a:tab pos="9883800" algn="l"/>
                <a:tab pos="10333080" algn="l"/>
                <a:tab pos="10782360" algn="l"/>
              </a:tabLst>
              <a:defRPr/>
            </a:pPr>
            <a:r>
              <a:rPr lang="ru-RU" sz="4400" spc="-1">
                <a:solidFill>
                  <a:srgbClr val="000000"/>
                </a:solidFill>
                <a:latin typeface="Bookman Old Style"/>
              </a:rPr>
              <a:t>Завтрак</a:t>
            </a:r>
            <a:endParaRPr lang="ru-RU" sz="4400" spc="-1">
              <a:solidFill>
                <a:srgbClr val="FFFFFF"/>
              </a:solidFill>
            </a:endParaRPr>
          </a:p>
        </p:txBody>
      </p:sp>
      <p:pic>
        <p:nvPicPr>
          <p:cNvPr id="44038" name="Рисунок 14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924925" y="0"/>
            <a:ext cx="3133725" cy="24812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44039" name="Рисунок 14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72275" y="1431925"/>
            <a:ext cx="2884488" cy="265271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7479</TotalTime>
  <Words>883</Words>
  <Application>Microsoft Office PowerPoint</Application>
  <PresentationFormat>Произвольный</PresentationFormat>
  <Paragraphs>164</Paragraphs>
  <Slides>23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26</vt:i4>
      </vt:variant>
      <vt:variant>
        <vt:lpstr>Заголовки слайдов</vt:lpstr>
      </vt:variant>
      <vt:variant>
        <vt:i4>23</vt:i4>
      </vt:variant>
    </vt:vector>
  </HeadingPairs>
  <TitlesOfParts>
    <vt:vector size="59" baseType="lpstr">
      <vt:lpstr>Arial</vt:lpstr>
      <vt:lpstr>DejaVu Sans</vt:lpstr>
      <vt:lpstr>Times New Roman</vt:lpstr>
      <vt:lpstr>Calibri</vt:lpstr>
      <vt:lpstr>Segoe UI</vt:lpstr>
      <vt:lpstr>Bookman Old Style</vt:lpstr>
      <vt:lpstr>Gill Sans MT</vt:lpstr>
      <vt:lpstr>Wingdings 2</vt:lpstr>
      <vt:lpstr>Microsoft YaHei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Здоровый образ жизни</dc:title>
  <dc:subject/>
  <dc:creator>User</dc:creator>
  <dc:description/>
  <cp:lastModifiedBy>user</cp:lastModifiedBy>
  <cp:revision>234</cp:revision>
  <dcterms:created xsi:type="dcterms:W3CDTF">2022-02-07T13:43:05Z</dcterms:created>
  <dcterms:modified xsi:type="dcterms:W3CDTF">2023-12-19T13:31:46Z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30</vt:i4>
  </property>
</Properties>
</file>